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342" r:id="rId2"/>
    <p:sldId id="323" r:id="rId3"/>
    <p:sldId id="333" r:id="rId4"/>
    <p:sldId id="257" r:id="rId5"/>
    <p:sldId id="259" r:id="rId6"/>
    <p:sldId id="262" r:id="rId7"/>
    <p:sldId id="263" r:id="rId8"/>
    <p:sldId id="264" r:id="rId9"/>
    <p:sldId id="265" r:id="rId10"/>
    <p:sldId id="320" r:id="rId11"/>
    <p:sldId id="266" r:id="rId12"/>
    <p:sldId id="339" r:id="rId13"/>
    <p:sldId id="338" r:id="rId14"/>
    <p:sldId id="340" r:id="rId15"/>
    <p:sldId id="277" r:id="rId16"/>
    <p:sldId id="282" r:id="rId17"/>
    <p:sldId id="283" r:id="rId18"/>
    <p:sldId id="285" r:id="rId19"/>
    <p:sldId id="335" r:id="rId20"/>
    <p:sldId id="337" r:id="rId21"/>
    <p:sldId id="324" r:id="rId22"/>
    <p:sldId id="290" r:id="rId23"/>
    <p:sldId id="272" r:id="rId24"/>
    <p:sldId id="303" r:id="rId25"/>
    <p:sldId id="292" r:id="rId26"/>
    <p:sldId id="295" r:id="rId27"/>
    <p:sldId id="298" r:id="rId28"/>
    <p:sldId id="302" r:id="rId29"/>
    <p:sldId id="301" r:id="rId30"/>
    <p:sldId id="341" r:id="rId31"/>
    <p:sldId id="304" r:id="rId32"/>
    <p:sldId id="305" r:id="rId33"/>
    <p:sldId id="307" r:id="rId34"/>
    <p:sldId id="309" r:id="rId35"/>
    <p:sldId id="315" r:id="rId36"/>
    <p:sldId id="317" r:id="rId37"/>
    <p:sldId id="322" r:id="rId38"/>
    <p:sldId id="281" r:id="rId39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FF6565"/>
    <a:srgbClr val="960000"/>
    <a:srgbClr val="0000FF"/>
    <a:srgbClr val="B48900"/>
    <a:srgbClr val="86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Sheet8!$B$1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9900"/>
              </a:solidFill>
              <a:effectLst>
                <a:outerShdw blurRad="50800" dist="50800" dir="5400000" algn="ctr" rotWithShape="0">
                  <a:srgbClr val="00B050"/>
                </a:outerShdw>
              </a:effectLst>
            </c:spPr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txPr>
              <a:bodyPr/>
              <a:lstStyle/>
              <a:p>
                <a:pPr>
                  <a:defRPr sz="1400">
                    <a:latin typeface="Cambria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Sheet8!$A$2:$A$8</c:f>
              <c:strCache>
                <c:ptCount val="7"/>
                <c:pt idx="0">
                  <c:v>Paremedical Calls &amp; Others</c:v>
                </c:pt>
                <c:pt idx="1">
                  <c:v>Calls By ASHA</c:v>
                </c:pt>
                <c:pt idx="2">
                  <c:v>MTCS Verification Calls</c:v>
                </c:pt>
                <c:pt idx="3">
                  <c:v>Calls by ANM</c:v>
                </c:pt>
                <c:pt idx="4">
                  <c:v>Outgoing Calls Made</c:v>
                </c:pt>
                <c:pt idx="5">
                  <c:v>Calls by Medical Officers</c:v>
                </c:pt>
                <c:pt idx="6">
                  <c:v>Human Devlopment Camp Verification Calls</c:v>
                </c:pt>
              </c:strCache>
            </c:strRef>
          </c:cat>
          <c:val>
            <c:numRef>
              <c:f>Sheet8!$B$2:$B$8</c:f>
              <c:numCache>
                <c:formatCode>General</c:formatCode>
                <c:ptCount val="7"/>
                <c:pt idx="0">
                  <c:v>105493</c:v>
                </c:pt>
                <c:pt idx="1">
                  <c:v>102068</c:v>
                </c:pt>
                <c:pt idx="2">
                  <c:v>42375</c:v>
                </c:pt>
                <c:pt idx="3">
                  <c:v>41070</c:v>
                </c:pt>
                <c:pt idx="4">
                  <c:v>30118</c:v>
                </c:pt>
                <c:pt idx="5">
                  <c:v>20484</c:v>
                </c:pt>
                <c:pt idx="6">
                  <c:v>510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508992"/>
        <c:axId val="81518976"/>
        <c:axId val="0"/>
      </c:bar3DChart>
      <c:catAx>
        <c:axId val="81508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Cambria" pitchFamily="18" charset="0"/>
              </a:defRPr>
            </a:pPr>
            <a:endParaRPr lang="en-US"/>
          </a:p>
        </c:txPr>
        <c:crossAx val="81518976"/>
        <c:crosses val="autoZero"/>
        <c:auto val="1"/>
        <c:lblAlgn val="ctr"/>
        <c:lblOffset val="100"/>
        <c:noMultiLvlLbl val="0"/>
      </c:catAx>
      <c:valAx>
        <c:axId val="81518976"/>
        <c:scaling>
          <c:orientation val="minMax"/>
          <c:max val="12000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mbria" pitchFamily="18" charset="0"/>
              </a:defRPr>
            </a:pPr>
            <a:endParaRPr lang="en-US"/>
          </a:p>
        </c:txPr>
        <c:crossAx val="81508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19267673508026"/>
          <c:y val="9.3894478467969278E-2"/>
          <c:w val="0.75247192461598034"/>
          <c:h val="0.6908715454685810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Graph!$B$2</c:f>
              <c:strCache>
                <c:ptCount val="1"/>
                <c:pt idx="0">
                  <c:v> Patient Referred</c:v>
                </c:pt>
              </c:strCache>
            </c:strRef>
          </c:tx>
          <c:spPr>
            <a:solidFill>
              <a:srgbClr val="960000"/>
            </a:solidFill>
          </c:spPr>
          <c:invertIfNegative val="0"/>
          <c:dLbls>
            <c:dLbl>
              <c:idx val="0"/>
              <c:layout>
                <c:manualLayout>
                  <c:x val="6.67779632721202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4518642181413486E-3"/>
                  <c:y val="-1.1239897920486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1296605453533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22593210907067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355592654424039E-2"/>
                  <c:y val="5.15156036895783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105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Graph!$A$3:$A$7</c:f>
              <c:strCache>
                <c:ptCount val="5"/>
                <c:pt idx="0">
                  <c:v>2008-09</c:v>
                </c:pt>
                <c:pt idx="1">
                  <c:v>2009-10</c:v>
                </c:pt>
                <c:pt idx="2">
                  <c:v>2010-11 </c:v>
                </c:pt>
                <c:pt idx="3">
                  <c:v>2011-12 </c:v>
                </c:pt>
                <c:pt idx="4">
                  <c:v>2012-2013
(Till  Mar-13)</c:v>
                </c:pt>
              </c:strCache>
            </c:strRef>
          </c:cat>
          <c:val>
            <c:numRef>
              <c:f>Graph!$B$3:$B$7</c:f>
              <c:numCache>
                <c:formatCode>General</c:formatCode>
                <c:ptCount val="5"/>
                <c:pt idx="0">
                  <c:v>538</c:v>
                </c:pt>
                <c:pt idx="1">
                  <c:v>3640</c:v>
                </c:pt>
                <c:pt idx="2">
                  <c:v>4243</c:v>
                </c:pt>
                <c:pt idx="3">
                  <c:v>16109</c:v>
                </c:pt>
                <c:pt idx="4">
                  <c:v>21135</c:v>
                </c:pt>
              </c:numCache>
            </c:numRef>
          </c:val>
        </c:ser>
        <c:ser>
          <c:idx val="1"/>
          <c:order val="1"/>
          <c:tx>
            <c:strRef>
              <c:f>Graph!$C$2</c:f>
              <c:strCache>
                <c:ptCount val="1"/>
                <c:pt idx="0">
                  <c:v> Opinion Received</c:v>
                </c:pt>
              </c:strCache>
            </c:strRef>
          </c:tx>
          <c:spPr>
            <a:solidFill>
              <a:srgbClr val="B48900"/>
            </a:solidFill>
          </c:spPr>
          <c:invertIfNegative val="0"/>
          <c:dLbls>
            <c:delete val="1"/>
          </c:dLbls>
          <c:cat>
            <c:strRef>
              <c:f>Graph!$A$3:$A$7</c:f>
              <c:strCache>
                <c:ptCount val="5"/>
                <c:pt idx="0">
                  <c:v>2008-09</c:v>
                </c:pt>
                <c:pt idx="1">
                  <c:v>2009-10</c:v>
                </c:pt>
                <c:pt idx="2">
                  <c:v>2010-11 </c:v>
                </c:pt>
                <c:pt idx="3">
                  <c:v>2011-12 </c:v>
                </c:pt>
                <c:pt idx="4">
                  <c:v>2012-2013
(Till  Mar-13)</c:v>
                </c:pt>
              </c:strCache>
            </c:strRef>
          </c:cat>
          <c:val>
            <c:numRef>
              <c:f>Graph!$C$3:$C$7</c:f>
              <c:numCache>
                <c:formatCode>General</c:formatCode>
                <c:ptCount val="5"/>
                <c:pt idx="0">
                  <c:v>448</c:v>
                </c:pt>
                <c:pt idx="1">
                  <c:v>3739</c:v>
                </c:pt>
                <c:pt idx="2">
                  <c:v>4208</c:v>
                </c:pt>
                <c:pt idx="3">
                  <c:v>15995</c:v>
                </c:pt>
                <c:pt idx="4">
                  <c:v>21135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5113856"/>
        <c:axId val="145115776"/>
        <c:axId val="0"/>
      </c:bar3DChart>
      <c:catAx>
        <c:axId val="1451138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IN" sz="1200" dirty="0"/>
                  <a:t>Year </a:t>
                </a:r>
              </a:p>
            </c:rich>
          </c:tx>
          <c:layout>
            <c:manualLayout>
              <c:xMode val="edge"/>
              <c:yMode val="edge"/>
              <c:x val="0.44532033905597862"/>
              <c:y val="0.85436570428696412"/>
            </c:manualLayout>
          </c:layout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45115776"/>
        <c:crosses val="autoZero"/>
        <c:auto val="1"/>
        <c:lblAlgn val="ctr"/>
        <c:lblOffset val="100"/>
        <c:noMultiLvlLbl val="0"/>
      </c:catAx>
      <c:valAx>
        <c:axId val="1451157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lang="en-US" sz="1200"/>
                </a:pPr>
                <a:r>
                  <a:rPr lang="en-IN" sz="1200" dirty="0"/>
                  <a:t>No</a:t>
                </a:r>
                <a:r>
                  <a:rPr lang="en-IN" sz="1200" baseline="0" dirty="0"/>
                  <a:t> of Patients</a:t>
                </a:r>
                <a:endParaRPr lang="en-IN" sz="1200" dirty="0"/>
              </a:p>
            </c:rich>
          </c:tx>
          <c:layout>
            <c:manualLayout>
              <c:xMode val="edge"/>
              <c:yMode val="edge"/>
              <c:x val="2.1274302314881772E-2"/>
              <c:y val="0.360638541255956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145113856"/>
        <c:crosses val="autoZero"/>
        <c:crossBetween val="between"/>
        <c:dispUnits>
          <c:builtInUnit val="thousands"/>
          <c:dispUnitsLbl>
            <c:layout/>
          </c:dispUnitsLbl>
        </c:dispUnits>
      </c:valAx>
    </c:plotArea>
    <c:legend>
      <c:legendPos val="r"/>
      <c:layout>
        <c:manualLayout>
          <c:xMode val="edge"/>
          <c:yMode val="edge"/>
          <c:x val="7.9234972677595633E-2"/>
          <c:y val="0.91572761738116071"/>
          <c:w val="0.75401919022417285"/>
          <c:h val="7.7835374744823563E-2"/>
        </c:manualLayout>
      </c:layout>
      <c:overlay val="0"/>
      <c:txPr>
        <a:bodyPr/>
        <a:lstStyle/>
        <a:p>
          <a:pPr>
            <a:defRPr lang="en-US" sz="1400" b="1">
              <a:latin typeface="Cambria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D06431-BFF3-4447-91CC-1D3FBF39F752}" type="doc">
      <dgm:prSet loTypeId="urn:microsoft.com/office/officeart/2008/layout/VerticalCurvedList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04BAEF47-670B-480A-8963-B866D948F46E}">
      <dgm:prSet phldrT="[Text]" custT="1"/>
      <dgm:spPr/>
      <dgm:t>
        <a:bodyPr/>
        <a:lstStyle/>
        <a:p>
          <a:endParaRPr lang="en-US" sz="1300" b="1" dirty="0" smtClean="0"/>
        </a:p>
        <a:p>
          <a:r>
            <a:rPr lang="en-US" sz="2000" b="1" dirty="0" smtClean="0"/>
            <a:t>Inception at LBSNAA ,Mussoorie</a:t>
          </a:r>
          <a:endParaRPr lang="en-US" sz="2000" dirty="0"/>
        </a:p>
      </dgm:t>
    </dgm:pt>
    <dgm:pt modelId="{1A0DEEAC-D0BE-4453-9BA4-007A20289B29}" type="parTrans" cxnId="{CC6E3574-5460-40CE-AEE1-E832E5D32F78}">
      <dgm:prSet/>
      <dgm:spPr/>
      <dgm:t>
        <a:bodyPr/>
        <a:lstStyle/>
        <a:p>
          <a:endParaRPr lang="en-US"/>
        </a:p>
      </dgm:t>
    </dgm:pt>
    <dgm:pt modelId="{44C1D5E5-558F-4337-8342-9DA4237B3487}" type="sibTrans" cxnId="{CC6E3574-5460-40CE-AEE1-E832E5D32F78}">
      <dgm:prSet/>
      <dgm:spPr/>
      <dgm:t>
        <a:bodyPr/>
        <a:lstStyle/>
        <a:p>
          <a:endParaRPr lang="en-US"/>
        </a:p>
      </dgm:t>
    </dgm:pt>
    <dgm:pt modelId="{61728C94-9F3B-43E4-936A-CB85088AB16E}">
      <dgm:prSet phldrT="[Text]" custT="1"/>
      <dgm:spPr/>
      <dgm:t>
        <a:bodyPr/>
        <a:lstStyle/>
        <a:p>
          <a:r>
            <a:rPr lang="en-US" sz="2000" b="1" dirty="0" smtClean="0"/>
            <a:t>Discussion Regarding Implementation</a:t>
          </a:r>
          <a:endParaRPr lang="en-US" sz="2000" b="1" dirty="0"/>
        </a:p>
      </dgm:t>
    </dgm:pt>
    <dgm:pt modelId="{3DD93BB0-70BC-438D-A6FC-4CEAFF13B963}" type="parTrans" cxnId="{1B9E534B-DA89-41AF-88D4-C3B29FB6796B}">
      <dgm:prSet/>
      <dgm:spPr/>
      <dgm:t>
        <a:bodyPr/>
        <a:lstStyle/>
        <a:p>
          <a:endParaRPr lang="en-US"/>
        </a:p>
      </dgm:t>
    </dgm:pt>
    <dgm:pt modelId="{A20371F3-58C4-4EE9-B747-BF1ADC53F64F}" type="sibTrans" cxnId="{1B9E534B-DA89-41AF-88D4-C3B29FB6796B}">
      <dgm:prSet/>
      <dgm:spPr/>
      <dgm:t>
        <a:bodyPr/>
        <a:lstStyle/>
        <a:p>
          <a:endParaRPr lang="en-US"/>
        </a:p>
      </dgm:t>
    </dgm:pt>
    <dgm:pt modelId="{814B3B68-3AE8-4975-976B-45AB064FFB25}">
      <dgm:prSet phldrT="[Text]" custT="1"/>
      <dgm:spPr/>
      <dgm:t>
        <a:bodyPr/>
        <a:lstStyle/>
        <a:p>
          <a:pPr algn="l"/>
          <a:r>
            <a:rPr lang="en-US" sz="2000" b="1" dirty="0" smtClean="0"/>
            <a:t>Successful Implementation. </a:t>
          </a:r>
          <a:r>
            <a:rPr lang="en-US" sz="2000" b="1" dirty="0" smtClean="0">
              <a:solidFill>
                <a:srgbClr val="990000"/>
              </a:solidFill>
            </a:rPr>
            <a:t>No  more physical files !!</a:t>
          </a:r>
        </a:p>
      </dgm:t>
    </dgm:pt>
    <dgm:pt modelId="{9932032D-A038-4578-957C-6006202A4CB4}" type="parTrans" cxnId="{F6DEE321-DC0C-420F-8811-3BAF332AAAFF}">
      <dgm:prSet/>
      <dgm:spPr/>
      <dgm:t>
        <a:bodyPr/>
        <a:lstStyle/>
        <a:p>
          <a:endParaRPr lang="en-US"/>
        </a:p>
      </dgm:t>
    </dgm:pt>
    <dgm:pt modelId="{1F2E489F-46A8-4DDF-97FC-26CA1DF88119}" type="sibTrans" cxnId="{F6DEE321-DC0C-420F-8811-3BAF332AAAFF}">
      <dgm:prSet/>
      <dgm:spPr/>
      <dgm:t>
        <a:bodyPr/>
        <a:lstStyle/>
        <a:p>
          <a:endParaRPr lang="en-US"/>
        </a:p>
      </dgm:t>
    </dgm:pt>
    <dgm:pt modelId="{89C7F631-23E8-4AA5-92BF-E3DE8B031363}">
      <dgm:prSet phldrT="[Text]" custT="1"/>
      <dgm:spPr/>
      <dgm:t>
        <a:bodyPr/>
        <a:lstStyle/>
        <a:p>
          <a:r>
            <a:rPr lang="en-US" sz="2000" b="1" dirty="0" smtClean="0"/>
            <a:t>Formed committees under Nodal Officer</a:t>
          </a:r>
          <a:endParaRPr lang="en-US" sz="2000" b="1" dirty="0"/>
        </a:p>
      </dgm:t>
    </dgm:pt>
    <dgm:pt modelId="{146CFD30-5601-4A0B-9B34-9F26F2F69DF9}" type="parTrans" cxnId="{893575AA-A0F1-430A-9159-EAA46CD733D9}">
      <dgm:prSet/>
      <dgm:spPr/>
      <dgm:t>
        <a:bodyPr/>
        <a:lstStyle/>
        <a:p>
          <a:endParaRPr lang="en-US"/>
        </a:p>
      </dgm:t>
    </dgm:pt>
    <dgm:pt modelId="{A5B7D0E7-9E56-4CE3-B44E-FFF39AD64B7A}" type="sibTrans" cxnId="{893575AA-A0F1-430A-9159-EAA46CD733D9}">
      <dgm:prSet/>
      <dgm:spPr/>
      <dgm:t>
        <a:bodyPr/>
        <a:lstStyle/>
        <a:p>
          <a:endParaRPr lang="en-US"/>
        </a:p>
      </dgm:t>
    </dgm:pt>
    <dgm:pt modelId="{0D294C3F-D9DC-4E86-9126-1C63E470BD26}">
      <dgm:prSet phldrT="[Text]"/>
      <dgm:spPr/>
      <dgm:t>
        <a:bodyPr/>
        <a:lstStyle/>
        <a:p>
          <a:endParaRPr lang="en-US" sz="1000" dirty="0"/>
        </a:p>
      </dgm:t>
    </dgm:pt>
    <dgm:pt modelId="{56D96563-7F28-4C01-A62C-5265071F07F6}" type="parTrans" cxnId="{CEC67960-BC29-4D9C-BC01-647D1A7E9D42}">
      <dgm:prSet/>
      <dgm:spPr/>
      <dgm:t>
        <a:bodyPr/>
        <a:lstStyle/>
        <a:p>
          <a:endParaRPr lang="en-US"/>
        </a:p>
      </dgm:t>
    </dgm:pt>
    <dgm:pt modelId="{9E01B6D9-05A5-4674-99B6-6F1296E5A32E}" type="sibTrans" cxnId="{CEC67960-BC29-4D9C-BC01-647D1A7E9D42}">
      <dgm:prSet/>
      <dgm:spPr/>
      <dgm:t>
        <a:bodyPr/>
        <a:lstStyle/>
        <a:p>
          <a:endParaRPr lang="en-US"/>
        </a:p>
      </dgm:t>
    </dgm:pt>
    <dgm:pt modelId="{A72DE754-85ED-49F0-ADC0-153AA056F06C}">
      <dgm:prSet phldrT="[Text]" custT="1"/>
      <dgm:spPr/>
      <dgm:t>
        <a:bodyPr/>
        <a:lstStyle/>
        <a:p>
          <a:r>
            <a:rPr lang="en-US" sz="2000" b="1" dirty="0" smtClean="0"/>
            <a:t>Preparation of Proposal  &amp; Allocation of fund.</a:t>
          </a:r>
          <a:endParaRPr lang="en-US" sz="2000" b="1" dirty="0"/>
        </a:p>
      </dgm:t>
    </dgm:pt>
    <dgm:pt modelId="{B3853507-A75C-431F-88FF-33248DA7473C}" type="parTrans" cxnId="{350114AB-EC6F-46A3-B1FB-DFAEBD18D93F}">
      <dgm:prSet/>
      <dgm:spPr/>
      <dgm:t>
        <a:bodyPr/>
        <a:lstStyle/>
        <a:p>
          <a:endParaRPr lang="en-US"/>
        </a:p>
      </dgm:t>
    </dgm:pt>
    <dgm:pt modelId="{E867BADE-161C-4A42-B956-63149D6B0E71}" type="sibTrans" cxnId="{350114AB-EC6F-46A3-B1FB-DFAEBD18D93F}">
      <dgm:prSet/>
      <dgm:spPr/>
      <dgm:t>
        <a:bodyPr/>
        <a:lstStyle/>
        <a:p>
          <a:endParaRPr lang="en-US"/>
        </a:p>
      </dgm:t>
    </dgm:pt>
    <dgm:pt modelId="{187B621B-5F0A-4123-9B7B-44A9D0C319CA}">
      <dgm:prSet custT="1"/>
      <dgm:spPr/>
      <dgm:t>
        <a:bodyPr/>
        <a:lstStyle/>
        <a:p>
          <a:r>
            <a:rPr lang="en-US" sz="2000" b="1" dirty="0" smtClean="0"/>
            <a:t>Training and Motivation of Staff</a:t>
          </a:r>
          <a:endParaRPr lang="en-US" sz="2000" b="1" dirty="0"/>
        </a:p>
      </dgm:t>
    </dgm:pt>
    <dgm:pt modelId="{160205B8-CF7B-4551-AB55-52A5AF349B0D}" type="parTrans" cxnId="{F7A80B47-1DD5-4724-B111-E7631BB9F7CA}">
      <dgm:prSet/>
      <dgm:spPr/>
      <dgm:t>
        <a:bodyPr/>
        <a:lstStyle/>
        <a:p>
          <a:endParaRPr lang="en-US"/>
        </a:p>
      </dgm:t>
    </dgm:pt>
    <dgm:pt modelId="{BFDFBB6E-52C0-493E-BA33-503311ABACCD}" type="sibTrans" cxnId="{F7A80B47-1DD5-4724-B111-E7631BB9F7CA}">
      <dgm:prSet/>
      <dgm:spPr/>
      <dgm:t>
        <a:bodyPr/>
        <a:lstStyle/>
        <a:p>
          <a:endParaRPr lang="en-US"/>
        </a:p>
      </dgm:t>
    </dgm:pt>
    <dgm:pt modelId="{0A7B3160-E4B4-493D-A95B-3E834D94C520}" type="pres">
      <dgm:prSet presAssocID="{07D06431-BFF3-4447-91CC-1D3FBF39F75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C1B7BAD-C1DD-4C05-94AE-B8C96B99286B}" type="pres">
      <dgm:prSet presAssocID="{07D06431-BFF3-4447-91CC-1D3FBF39F752}" presName="Name1" presStyleCnt="0"/>
      <dgm:spPr/>
      <dgm:t>
        <a:bodyPr/>
        <a:lstStyle/>
        <a:p>
          <a:endParaRPr lang="en-US"/>
        </a:p>
      </dgm:t>
    </dgm:pt>
    <dgm:pt modelId="{B9058801-8239-4BBD-9EAC-2CB5E89D9014}" type="pres">
      <dgm:prSet presAssocID="{07D06431-BFF3-4447-91CC-1D3FBF39F752}" presName="cycle" presStyleCnt="0"/>
      <dgm:spPr/>
      <dgm:t>
        <a:bodyPr/>
        <a:lstStyle/>
        <a:p>
          <a:endParaRPr lang="en-US"/>
        </a:p>
      </dgm:t>
    </dgm:pt>
    <dgm:pt modelId="{0FA426DA-66F9-4D5E-874F-2EB65C802922}" type="pres">
      <dgm:prSet presAssocID="{07D06431-BFF3-4447-91CC-1D3FBF39F752}" presName="srcNode" presStyleLbl="node1" presStyleIdx="0" presStyleCnt="6"/>
      <dgm:spPr/>
      <dgm:t>
        <a:bodyPr/>
        <a:lstStyle/>
        <a:p>
          <a:endParaRPr lang="en-US"/>
        </a:p>
      </dgm:t>
    </dgm:pt>
    <dgm:pt modelId="{9A5BB36D-5092-4A0E-A178-9FC05200E398}" type="pres">
      <dgm:prSet presAssocID="{07D06431-BFF3-4447-91CC-1D3FBF39F752}" presName="conn" presStyleLbl="parChTrans1D2" presStyleIdx="0" presStyleCnt="1"/>
      <dgm:spPr/>
      <dgm:t>
        <a:bodyPr/>
        <a:lstStyle/>
        <a:p>
          <a:endParaRPr lang="en-US"/>
        </a:p>
      </dgm:t>
    </dgm:pt>
    <dgm:pt modelId="{B92BB87D-3CC6-4CEC-8005-C71786F462C6}" type="pres">
      <dgm:prSet presAssocID="{07D06431-BFF3-4447-91CC-1D3FBF39F752}" presName="extraNode" presStyleLbl="node1" presStyleIdx="0" presStyleCnt="6"/>
      <dgm:spPr/>
      <dgm:t>
        <a:bodyPr/>
        <a:lstStyle/>
        <a:p>
          <a:endParaRPr lang="en-US"/>
        </a:p>
      </dgm:t>
    </dgm:pt>
    <dgm:pt modelId="{F72F5665-53D3-4637-B3BD-C7A23E64FF25}" type="pres">
      <dgm:prSet presAssocID="{07D06431-BFF3-4447-91CC-1D3FBF39F752}" presName="dstNode" presStyleLbl="node1" presStyleIdx="0" presStyleCnt="6"/>
      <dgm:spPr/>
      <dgm:t>
        <a:bodyPr/>
        <a:lstStyle/>
        <a:p>
          <a:endParaRPr lang="en-US"/>
        </a:p>
      </dgm:t>
    </dgm:pt>
    <dgm:pt modelId="{3BEB1A13-C665-439B-838E-99AD15D80995}" type="pres">
      <dgm:prSet presAssocID="{04BAEF47-670B-480A-8963-B866D948F46E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C22A16-F785-434B-8CD3-F6177CB0E0B2}" type="pres">
      <dgm:prSet presAssocID="{04BAEF47-670B-480A-8963-B866D948F46E}" presName="accent_1" presStyleCnt="0"/>
      <dgm:spPr/>
      <dgm:t>
        <a:bodyPr/>
        <a:lstStyle/>
        <a:p>
          <a:endParaRPr lang="en-US"/>
        </a:p>
      </dgm:t>
    </dgm:pt>
    <dgm:pt modelId="{030D9BC3-C5FB-40EC-8624-E838EB3B03C8}" type="pres">
      <dgm:prSet presAssocID="{04BAEF47-670B-480A-8963-B866D948F46E}" presName="accentRepeatNode" presStyleLbl="solidFgAcc1" presStyleIdx="0" presStyleCnt="6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E446BA8F-9AFC-4A8C-8EED-B030072D1151}" type="pres">
      <dgm:prSet presAssocID="{61728C94-9F3B-43E4-936A-CB85088AB16E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7F581B-3DB2-4897-8EA9-F7AB9EF08209}" type="pres">
      <dgm:prSet presAssocID="{61728C94-9F3B-43E4-936A-CB85088AB16E}" presName="accent_2" presStyleCnt="0"/>
      <dgm:spPr/>
      <dgm:t>
        <a:bodyPr/>
        <a:lstStyle/>
        <a:p>
          <a:endParaRPr lang="en-US"/>
        </a:p>
      </dgm:t>
    </dgm:pt>
    <dgm:pt modelId="{8AB0BCEF-51B7-4654-8A28-CD0054258395}" type="pres">
      <dgm:prSet presAssocID="{61728C94-9F3B-43E4-936A-CB85088AB16E}" presName="accentRepeatNode" presStyleLbl="solidFgAcc1" presStyleIdx="1" presStyleCnt="6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DDD2B3DA-6110-4D4E-B55C-FD010FA32854}" type="pres">
      <dgm:prSet presAssocID="{89C7F631-23E8-4AA5-92BF-E3DE8B03136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9E91FD-A631-49BD-8699-174AF97082A1}" type="pres">
      <dgm:prSet presAssocID="{89C7F631-23E8-4AA5-92BF-E3DE8B031363}" presName="accent_3" presStyleCnt="0"/>
      <dgm:spPr/>
      <dgm:t>
        <a:bodyPr/>
        <a:lstStyle/>
        <a:p>
          <a:endParaRPr lang="en-US"/>
        </a:p>
      </dgm:t>
    </dgm:pt>
    <dgm:pt modelId="{7EF43BBF-25ED-4F16-BF3B-F031FA619266}" type="pres">
      <dgm:prSet presAssocID="{89C7F631-23E8-4AA5-92BF-E3DE8B031363}" presName="accentRepeatNode" presStyleLbl="solidFgAcc1" presStyleIdx="2" presStyleCnt="6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6240BED4-21BE-4FA0-AC6E-F2B6A10BB69A}" type="pres">
      <dgm:prSet presAssocID="{A72DE754-85ED-49F0-ADC0-153AA056F06C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E303C-A0DD-46C4-B1A1-156D1A38869E}" type="pres">
      <dgm:prSet presAssocID="{A72DE754-85ED-49F0-ADC0-153AA056F06C}" presName="accent_4" presStyleCnt="0"/>
      <dgm:spPr/>
      <dgm:t>
        <a:bodyPr/>
        <a:lstStyle/>
        <a:p>
          <a:endParaRPr lang="en-US"/>
        </a:p>
      </dgm:t>
    </dgm:pt>
    <dgm:pt modelId="{5172AE7B-E954-473E-9516-9057E2858241}" type="pres">
      <dgm:prSet presAssocID="{A72DE754-85ED-49F0-ADC0-153AA056F06C}" presName="accentRepeatNode" presStyleLbl="solidFgAcc1" presStyleIdx="3" presStyleCnt="6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CF2D26B6-A8A5-4292-B706-1B414B49E3DA}" type="pres">
      <dgm:prSet presAssocID="{187B621B-5F0A-4123-9B7B-44A9D0C319CA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C0DC14-64F5-42E9-ADFB-4D476B60B47E}" type="pres">
      <dgm:prSet presAssocID="{187B621B-5F0A-4123-9B7B-44A9D0C319CA}" presName="accent_5" presStyleCnt="0"/>
      <dgm:spPr/>
      <dgm:t>
        <a:bodyPr/>
        <a:lstStyle/>
        <a:p>
          <a:endParaRPr lang="en-US"/>
        </a:p>
      </dgm:t>
    </dgm:pt>
    <dgm:pt modelId="{8E9F8723-CB89-4F56-984D-A1D07D9E790B}" type="pres">
      <dgm:prSet presAssocID="{187B621B-5F0A-4123-9B7B-44A9D0C319CA}" presName="accentRepeatNode" presStyleLbl="solidFgAcc1" presStyleIdx="4" presStyleCnt="6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2CF39B84-9A3D-437F-A176-4B4C141090C3}" type="pres">
      <dgm:prSet presAssocID="{814B3B68-3AE8-4975-976B-45AB064FFB2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81BC28-A0C5-4204-9692-4C2BE04334FC}" type="pres">
      <dgm:prSet presAssocID="{814B3B68-3AE8-4975-976B-45AB064FFB25}" presName="accent_6" presStyleCnt="0"/>
      <dgm:spPr/>
      <dgm:t>
        <a:bodyPr/>
        <a:lstStyle/>
        <a:p>
          <a:endParaRPr lang="en-US"/>
        </a:p>
      </dgm:t>
    </dgm:pt>
    <dgm:pt modelId="{165A9CCC-5D4A-4F5F-B4DD-A7B58D4388F6}" type="pres">
      <dgm:prSet presAssocID="{814B3B68-3AE8-4975-976B-45AB064FFB25}" presName="accentRepeatNode" presStyleLbl="solidFgAcc1" presStyleIdx="5" presStyleCnt="6"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94CACDB9-4AEB-4981-B205-4C7A297A5D75}" type="presOf" srcId="{0D294C3F-D9DC-4E86-9126-1C63E470BD26}" destId="{3BEB1A13-C665-439B-838E-99AD15D80995}" srcOrd="0" destOrd="1" presId="urn:microsoft.com/office/officeart/2008/layout/VerticalCurvedList"/>
    <dgm:cxn modelId="{F6DEE321-DC0C-420F-8811-3BAF332AAAFF}" srcId="{07D06431-BFF3-4447-91CC-1D3FBF39F752}" destId="{814B3B68-3AE8-4975-976B-45AB064FFB25}" srcOrd="5" destOrd="0" parTransId="{9932032D-A038-4578-957C-6006202A4CB4}" sibTransId="{1F2E489F-46A8-4DDF-97FC-26CA1DF88119}"/>
    <dgm:cxn modelId="{0C596F8C-6B13-4AF4-B2D3-DA4887EF370A}" type="presOf" srcId="{814B3B68-3AE8-4975-976B-45AB064FFB25}" destId="{2CF39B84-9A3D-437F-A176-4B4C141090C3}" srcOrd="0" destOrd="0" presId="urn:microsoft.com/office/officeart/2008/layout/VerticalCurvedList"/>
    <dgm:cxn modelId="{350114AB-EC6F-46A3-B1FB-DFAEBD18D93F}" srcId="{07D06431-BFF3-4447-91CC-1D3FBF39F752}" destId="{A72DE754-85ED-49F0-ADC0-153AA056F06C}" srcOrd="3" destOrd="0" parTransId="{B3853507-A75C-431F-88FF-33248DA7473C}" sibTransId="{E867BADE-161C-4A42-B956-63149D6B0E71}"/>
    <dgm:cxn modelId="{C662F1B9-E4A1-40A4-9834-0362A663F2DB}" type="presOf" srcId="{89C7F631-23E8-4AA5-92BF-E3DE8B031363}" destId="{DDD2B3DA-6110-4D4E-B55C-FD010FA32854}" srcOrd="0" destOrd="0" presId="urn:microsoft.com/office/officeart/2008/layout/VerticalCurvedList"/>
    <dgm:cxn modelId="{5717BF12-0AA7-4266-A10C-8AE36B1D1CBA}" type="presOf" srcId="{61728C94-9F3B-43E4-936A-CB85088AB16E}" destId="{E446BA8F-9AFC-4A8C-8EED-B030072D1151}" srcOrd="0" destOrd="0" presId="urn:microsoft.com/office/officeart/2008/layout/VerticalCurvedList"/>
    <dgm:cxn modelId="{CC6E3574-5460-40CE-AEE1-E832E5D32F78}" srcId="{07D06431-BFF3-4447-91CC-1D3FBF39F752}" destId="{04BAEF47-670B-480A-8963-B866D948F46E}" srcOrd="0" destOrd="0" parTransId="{1A0DEEAC-D0BE-4453-9BA4-007A20289B29}" sibTransId="{44C1D5E5-558F-4337-8342-9DA4237B3487}"/>
    <dgm:cxn modelId="{1B9E534B-DA89-41AF-88D4-C3B29FB6796B}" srcId="{07D06431-BFF3-4447-91CC-1D3FBF39F752}" destId="{61728C94-9F3B-43E4-936A-CB85088AB16E}" srcOrd="1" destOrd="0" parTransId="{3DD93BB0-70BC-438D-A6FC-4CEAFF13B963}" sibTransId="{A20371F3-58C4-4EE9-B747-BF1ADC53F64F}"/>
    <dgm:cxn modelId="{512C1E2C-444D-4856-B653-51559EA716B2}" type="presOf" srcId="{07D06431-BFF3-4447-91CC-1D3FBF39F752}" destId="{0A7B3160-E4B4-493D-A95B-3E834D94C520}" srcOrd="0" destOrd="0" presId="urn:microsoft.com/office/officeart/2008/layout/VerticalCurvedList"/>
    <dgm:cxn modelId="{CEC67960-BC29-4D9C-BC01-647D1A7E9D42}" srcId="{04BAEF47-670B-480A-8963-B866D948F46E}" destId="{0D294C3F-D9DC-4E86-9126-1C63E470BD26}" srcOrd="0" destOrd="0" parTransId="{56D96563-7F28-4C01-A62C-5265071F07F6}" sibTransId="{9E01B6D9-05A5-4674-99B6-6F1296E5A32E}"/>
    <dgm:cxn modelId="{488DE068-B905-4FA3-BABF-651F73F77D8C}" type="presOf" srcId="{187B621B-5F0A-4123-9B7B-44A9D0C319CA}" destId="{CF2D26B6-A8A5-4292-B706-1B414B49E3DA}" srcOrd="0" destOrd="0" presId="urn:microsoft.com/office/officeart/2008/layout/VerticalCurvedList"/>
    <dgm:cxn modelId="{887A4B60-8811-412E-B8B0-9459A1AE6292}" type="presOf" srcId="{9E01B6D9-05A5-4674-99B6-6F1296E5A32E}" destId="{9A5BB36D-5092-4A0E-A178-9FC05200E398}" srcOrd="0" destOrd="0" presId="urn:microsoft.com/office/officeart/2008/layout/VerticalCurvedList"/>
    <dgm:cxn modelId="{F7A80B47-1DD5-4724-B111-E7631BB9F7CA}" srcId="{07D06431-BFF3-4447-91CC-1D3FBF39F752}" destId="{187B621B-5F0A-4123-9B7B-44A9D0C319CA}" srcOrd="4" destOrd="0" parTransId="{160205B8-CF7B-4551-AB55-52A5AF349B0D}" sibTransId="{BFDFBB6E-52C0-493E-BA33-503311ABACCD}"/>
    <dgm:cxn modelId="{645BCE9A-9081-4E3D-B771-31AC09F47822}" type="presOf" srcId="{04BAEF47-670B-480A-8963-B866D948F46E}" destId="{3BEB1A13-C665-439B-838E-99AD15D80995}" srcOrd="0" destOrd="0" presId="urn:microsoft.com/office/officeart/2008/layout/VerticalCurvedList"/>
    <dgm:cxn modelId="{893575AA-A0F1-430A-9159-EAA46CD733D9}" srcId="{07D06431-BFF3-4447-91CC-1D3FBF39F752}" destId="{89C7F631-23E8-4AA5-92BF-E3DE8B031363}" srcOrd="2" destOrd="0" parTransId="{146CFD30-5601-4A0B-9B34-9F26F2F69DF9}" sibTransId="{A5B7D0E7-9E56-4CE3-B44E-FFF39AD64B7A}"/>
    <dgm:cxn modelId="{3E2EF13E-CDF3-4E5C-AE73-60713243C393}" type="presOf" srcId="{A72DE754-85ED-49F0-ADC0-153AA056F06C}" destId="{6240BED4-21BE-4FA0-AC6E-F2B6A10BB69A}" srcOrd="0" destOrd="0" presId="urn:microsoft.com/office/officeart/2008/layout/VerticalCurvedList"/>
    <dgm:cxn modelId="{029321FE-AF53-41E1-80EA-E42492096807}" type="presParOf" srcId="{0A7B3160-E4B4-493D-A95B-3E834D94C520}" destId="{CC1B7BAD-C1DD-4C05-94AE-B8C96B99286B}" srcOrd="0" destOrd="0" presId="urn:microsoft.com/office/officeart/2008/layout/VerticalCurvedList"/>
    <dgm:cxn modelId="{E6EAACEF-4E4F-4B80-AEDE-5174CB98D822}" type="presParOf" srcId="{CC1B7BAD-C1DD-4C05-94AE-B8C96B99286B}" destId="{B9058801-8239-4BBD-9EAC-2CB5E89D9014}" srcOrd="0" destOrd="0" presId="urn:microsoft.com/office/officeart/2008/layout/VerticalCurvedList"/>
    <dgm:cxn modelId="{3AF61318-D83D-4201-989D-AE41C635CCEF}" type="presParOf" srcId="{B9058801-8239-4BBD-9EAC-2CB5E89D9014}" destId="{0FA426DA-66F9-4D5E-874F-2EB65C802922}" srcOrd="0" destOrd="0" presId="urn:microsoft.com/office/officeart/2008/layout/VerticalCurvedList"/>
    <dgm:cxn modelId="{5962292C-C4CB-4329-99F9-1E875B3250AE}" type="presParOf" srcId="{B9058801-8239-4BBD-9EAC-2CB5E89D9014}" destId="{9A5BB36D-5092-4A0E-A178-9FC05200E398}" srcOrd="1" destOrd="0" presId="urn:microsoft.com/office/officeart/2008/layout/VerticalCurvedList"/>
    <dgm:cxn modelId="{C41F6DD7-D162-4F17-91CE-CEECDC66F868}" type="presParOf" srcId="{B9058801-8239-4BBD-9EAC-2CB5E89D9014}" destId="{B92BB87D-3CC6-4CEC-8005-C71786F462C6}" srcOrd="2" destOrd="0" presId="urn:microsoft.com/office/officeart/2008/layout/VerticalCurvedList"/>
    <dgm:cxn modelId="{622212C1-39E6-4563-9A91-5D080298D21B}" type="presParOf" srcId="{B9058801-8239-4BBD-9EAC-2CB5E89D9014}" destId="{F72F5665-53D3-4637-B3BD-C7A23E64FF25}" srcOrd="3" destOrd="0" presId="urn:microsoft.com/office/officeart/2008/layout/VerticalCurvedList"/>
    <dgm:cxn modelId="{E9972001-4052-49C2-A457-C4A7024B9B38}" type="presParOf" srcId="{CC1B7BAD-C1DD-4C05-94AE-B8C96B99286B}" destId="{3BEB1A13-C665-439B-838E-99AD15D80995}" srcOrd="1" destOrd="0" presId="urn:microsoft.com/office/officeart/2008/layout/VerticalCurvedList"/>
    <dgm:cxn modelId="{8835A1C7-BCB6-4C36-9AA0-B738CF02DBDB}" type="presParOf" srcId="{CC1B7BAD-C1DD-4C05-94AE-B8C96B99286B}" destId="{4CC22A16-F785-434B-8CD3-F6177CB0E0B2}" srcOrd="2" destOrd="0" presId="urn:microsoft.com/office/officeart/2008/layout/VerticalCurvedList"/>
    <dgm:cxn modelId="{E4E1E7B8-2D1E-44D3-9F42-B595719FFE9B}" type="presParOf" srcId="{4CC22A16-F785-434B-8CD3-F6177CB0E0B2}" destId="{030D9BC3-C5FB-40EC-8624-E838EB3B03C8}" srcOrd="0" destOrd="0" presId="urn:microsoft.com/office/officeart/2008/layout/VerticalCurvedList"/>
    <dgm:cxn modelId="{07E0997E-21F3-4FC7-BFB0-14710C769564}" type="presParOf" srcId="{CC1B7BAD-C1DD-4C05-94AE-B8C96B99286B}" destId="{E446BA8F-9AFC-4A8C-8EED-B030072D1151}" srcOrd="3" destOrd="0" presId="urn:microsoft.com/office/officeart/2008/layout/VerticalCurvedList"/>
    <dgm:cxn modelId="{5ECA616C-2D40-4E25-98EA-D9E5642D6709}" type="presParOf" srcId="{CC1B7BAD-C1DD-4C05-94AE-B8C96B99286B}" destId="{B07F581B-3DB2-4897-8EA9-F7AB9EF08209}" srcOrd="4" destOrd="0" presId="urn:microsoft.com/office/officeart/2008/layout/VerticalCurvedList"/>
    <dgm:cxn modelId="{3407B18D-82EA-4E5A-BF46-CEBC6B04A0F9}" type="presParOf" srcId="{B07F581B-3DB2-4897-8EA9-F7AB9EF08209}" destId="{8AB0BCEF-51B7-4654-8A28-CD0054258395}" srcOrd="0" destOrd="0" presId="urn:microsoft.com/office/officeart/2008/layout/VerticalCurvedList"/>
    <dgm:cxn modelId="{83DF311C-346F-40E7-A7BE-F0D9B85848E2}" type="presParOf" srcId="{CC1B7BAD-C1DD-4C05-94AE-B8C96B99286B}" destId="{DDD2B3DA-6110-4D4E-B55C-FD010FA32854}" srcOrd="5" destOrd="0" presId="urn:microsoft.com/office/officeart/2008/layout/VerticalCurvedList"/>
    <dgm:cxn modelId="{798C769A-9569-4CB5-AFC4-F4DDFFA75C97}" type="presParOf" srcId="{CC1B7BAD-C1DD-4C05-94AE-B8C96B99286B}" destId="{AD9E91FD-A631-49BD-8699-174AF97082A1}" srcOrd="6" destOrd="0" presId="urn:microsoft.com/office/officeart/2008/layout/VerticalCurvedList"/>
    <dgm:cxn modelId="{171D5633-F056-435F-BDE2-EC3925AE59FC}" type="presParOf" srcId="{AD9E91FD-A631-49BD-8699-174AF97082A1}" destId="{7EF43BBF-25ED-4F16-BF3B-F031FA619266}" srcOrd="0" destOrd="0" presId="urn:microsoft.com/office/officeart/2008/layout/VerticalCurvedList"/>
    <dgm:cxn modelId="{7FE5E55D-88D2-4BDD-B57D-2B00A4126697}" type="presParOf" srcId="{CC1B7BAD-C1DD-4C05-94AE-B8C96B99286B}" destId="{6240BED4-21BE-4FA0-AC6E-F2B6A10BB69A}" srcOrd="7" destOrd="0" presId="urn:microsoft.com/office/officeart/2008/layout/VerticalCurvedList"/>
    <dgm:cxn modelId="{2F5F6FEF-4A5A-435C-8E50-B885EBD0A41B}" type="presParOf" srcId="{CC1B7BAD-C1DD-4C05-94AE-B8C96B99286B}" destId="{3B3E303C-A0DD-46C4-B1A1-156D1A38869E}" srcOrd="8" destOrd="0" presId="urn:microsoft.com/office/officeart/2008/layout/VerticalCurvedList"/>
    <dgm:cxn modelId="{2565FA1E-976E-495E-B6C1-2074F0912266}" type="presParOf" srcId="{3B3E303C-A0DD-46C4-B1A1-156D1A38869E}" destId="{5172AE7B-E954-473E-9516-9057E2858241}" srcOrd="0" destOrd="0" presId="urn:microsoft.com/office/officeart/2008/layout/VerticalCurvedList"/>
    <dgm:cxn modelId="{A9BEC379-B2BB-40DD-8421-9B80EEC9BF6A}" type="presParOf" srcId="{CC1B7BAD-C1DD-4C05-94AE-B8C96B99286B}" destId="{CF2D26B6-A8A5-4292-B706-1B414B49E3DA}" srcOrd="9" destOrd="0" presId="urn:microsoft.com/office/officeart/2008/layout/VerticalCurvedList"/>
    <dgm:cxn modelId="{5620C3D3-800D-4735-9A14-1F78FB375B20}" type="presParOf" srcId="{CC1B7BAD-C1DD-4C05-94AE-B8C96B99286B}" destId="{A9C0DC14-64F5-42E9-ADFB-4D476B60B47E}" srcOrd="10" destOrd="0" presId="urn:microsoft.com/office/officeart/2008/layout/VerticalCurvedList"/>
    <dgm:cxn modelId="{D26E0184-5343-4E9D-89D4-87C2DB5CC655}" type="presParOf" srcId="{A9C0DC14-64F5-42E9-ADFB-4D476B60B47E}" destId="{8E9F8723-CB89-4F56-984D-A1D07D9E790B}" srcOrd="0" destOrd="0" presId="urn:microsoft.com/office/officeart/2008/layout/VerticalCurvedList"/>
    <dgm:cxn modelId="{9F4B1EA1-526F-41C7-BE0B-B2358B6491C1}" type="presParOf" srcId="{CC1B7BAD-C1DD-4C05-94AE-B8C96B99286B}" destId="{2CF39B84-9A3D-437F-A176-4B4C141090C3}" srcOrd="11" destOrd="0" presId="urn:microsoft.com/office/officeart/2008/layout/VerticalCurvedList"/>
    <dgm:cxn modelId="{FD57FE33-8C3B-4F16-BE4E-4385D4DC38D5}" type="presParOf" srcId="{CC1B7BAD-C1DD-4C05-94AE-B8C96B99286B}" destId="{A681BC28-A0C5-4204-9692-4C2BE04334FC}" srcOrd="12" destOrd="0" presId="urn:microsoft.com/office/officeart/2008/layout/VerticalCurvedList"/>
    <dgm:cxn modelId="{CA7F5CB9-B04F-4776-AA42-38200CD7FB16}" type="presParOf" srcId="{A681BC28-A0C5-4204-9692-4C2BE04334FC}" destId="{165A9CCC-5D4A-4F5F-B4DD-A7B58D4388F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BB36D-5092-4A0E-A178-9FC05200E398}">
      <dsp:nvSpPr>
        <dsp:cNvPr id="0" name=""/>
        <dsp:cNvSpPr/>
      </dsp:nvSpPr>
      <dsp:spPr>
        <a:xfrm>
          <a:off x="-6234145" y="-953702"/>
          <a:ext cx="7420792" cy="7420792"/>
        </a:xfrm>
        <a:prstGeom prst="blockArc">
          <a:avLst>
            <a:gd name="adj1" fmla="val 18900000"/>
            <a:gd name="adj2" fmla="val 2700000"/>
            <a:gd name="adj3" fmla="val 291"/>
          </a:avLst>
        </a:prstGeom>
        <a:noFill/>
        <a:ln w="190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EB1A13-C665-439B-838E-99AD15D80995}">
      <dsp:nvSpPr>
        <dsp:cNvPr id="0" name=""/>
        <dsp:cNvSpPr/>
      </dsp:nvSpPr>
      <dsp:spPr>
        <a:xfrm>
          <a:off x="441834" y="290334"/>
          <a:ext cx="7631106" cy="5804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732" tIns="33020" rIns="33020" bIns="3302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b="1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Inception at LBSNAA ,Mussoorie</a:t>
          </a:r>
          <a:endParaRPr lang="en-US" sz="2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000" kern="1200" dirty="0"/>
        </a:p>
      </dsp:txBody>
      <dsp:txXfrm>
        <a:off x="441834" y="290334"/>
        <a:ext cx="7631106" cy="580449"/>
      </dsp:txXfrm>
    </dsp:sp>
    <dsp:sp modelId="{030D9BC3-C5FB-40EC-8624-E838EB3B03C8}">
      <dsp:nvSpPr>
        <dsp:cNvPr id="0" name=""/>
        <dsp:cNvSpPr/>
      </dsp:nvSpPr>
      <dsp:spPr>
        <a:xfrm>
          <a:off x="79053" y="217778"/>
          <a:ext cx="725561" cy="725561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6BA8F-9AFC-4A8C-8EED-B030072D1151}">
      <dsp:nvSpPr>
        <dsp:cNvPr id="0" name=""/>
        <dsp:cNvSpPr/>
      </dsp:nvSpPr>
      <dsp:spPr>
        <a:xfrm>
          <a:off x="919293" y="1160898"/>
          <a:ext cx="7153647" cy="5804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73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Discussion Regarding Implementation</a:t>
          </a:r>
          <a:endParaRPr lang="en-US" sz="2000" b="1" kern="1200" dirty="0"/>
        </a:p>
      </dsp:txBody>
      <dsp:txXfrm>
        <a:off x="919293" y="1160898"/>
        <a:ext cx="7153647" cy="580449"/>
      </dsp:txXfrm>
    </dsp:sp>
    <dsp:sp modelId="{8AB0BCEF-51B7-4654-8A28-CD0054258395}">
      <dsp:nvSpPr>
        <dsp:cNvPr id="0" name=""/>
        <dsp:cNvSpPr/>
      </dsp:nvSpPr>
      <dsp:spPr>
        <a:xfrm>
          <a:off x="556512" y="1088342"/>
          <a:ext cx="725561" cy="725561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D2B3DA-6110-4D4E-B55C-FD010FA32854}">
      <dsp:nvSpPr>
        <dsp:cNvPr id="0" name=""/>
        <dsp:cNvSpPr/>
      </dsp:nvSpPr>
      <dsp:spPr>
        <a:xfrm>
          <a:off x="1137623" y="2031462"/>
          <a:ext cx="6935317" cy="5804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73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Formed committees under Nodal Officer</a:t>
          </a:r>
          <a:endParaRPr lang="en-US" sz="2000" b="1" kern="1200" dirty="0"/>
        </a:p>
      </dsp:txBody>
      <dsp:txXfrm>
        <a:off x="1137623" y="2031462"/>
        <a:ext cx="6935317" cy="580449"/>
      </dsp:txXfrm>
    </dsp:sp>
    <dsp:sp modelId="{7EF43BBF-25ED-4F16-BF3B-F031FA619266}">
      <dsp:nvSpPr>
        <dsp:cNvPr id="0" name=""/>
        <dsp:cNvSpPr/>
      </dsp:nvSpPr>
      <dsp:spPr>
        <a:xfrm>
          <a:off x="774842" y="1958906"/>
          <a:ext cx="725561" cy="725561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0BED4-21BE-4FA0-AC6E-F2B6A10BB69A}">
      <dsp:nvSpPr>
        <dsp:cNvPr id="0" name=""/>
        <dsp:cNvSpPr/>
      </dsp:nvSpPr>
      <dsp:spPr>
        <a:xfrm>
          <a:off x="1137623" y="2901475"/>
          <a:ext cx="6935317" cy="5804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73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Preparation of Proposal  &amp; Allocation of fund.</a:t>
          </a:r>
          <a:endParaRPr lang="en-US" sz="2000" b="1" kern="1200" dirty="0"/>
        </a:p>
      </dsp:txBody>
      <dsp:txXfrm>
        <a:off x="1137623" y="2901475"/>
        <a:ext cx="6935317" cy="580449"/>
      </dsp:txXfrm>
    </dsp:sp>
    <dsp:sp modelId="{5172AE7B-E954-473E-9516-9057E2858241}">
      <dsp:nvSpPr>
        <dsp:cNvPr id="0" name=""/>
        <dsp:cNvSpPr/>
      </dsp:nvSpPr>
      <dsp:spPr>
        <a:xfrm>
          <a:off x="774842" y="2828918"/>
          <a:ext cx="725561" cy="72556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D26B6-A8A5-4292-B706-1B414B49E3DA}">
      <dsp:nvSpPr>
        <dsp:cNvPr id="0" name=""/>
        <dsp:cNvSpPr/>
      </dsp:nvSpPr>
      <dsp:spPr>
        <a:xfrm>
          <a:off x="919293" y="3772038"/>
          <a:ext cx="7153647" cy="5804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73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Training and Motivation of Staff</a:t>
          </a:r>
          <a:endParaRPr lang="en-US" sz="2000" b="1" kern="1200" dirty="0"/>
        </a:p>
      </dsp:txBody>
      <dsp:txXfrm>
        <a:off x="919293" y="3772038"/>
        <a:ext cx="7153647" cy="580449"/>
      </dsp:txXfrm>
    </dsp:sp>
    <dsp:sp modelId="{8E9F8723-CB89-4F56-984D-A1D07D9E790B}">
      <dsp:nvSpPr>
        <dsp:cNvPr id="0" name=""/>
        <dsp:cNvSpPr/>
      </dsp:nvSpPr>
      <dsp:spPr>
        <a:xfrm>
          <a:off x="556512" y="3699482"/>
          <a:ext cx="725561" cy="725561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39B84-9A3D-437F-A176-4B4C141090C3}">
      <dsp:nvSpPr>
        <dsp:cNvPr id="0" name=""/>
        <dsp:cNvSpPr/>
      </dsp:nvSpPr>
      <dsp:spPr>
        <a:xfrm>
          <a:off x="441834" y="4642602"/>
          <a:ext cx="7631106" cy="5804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073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Successful Implementation. </a:t>
          </a:r>
          <a:r>
            <a:rPr lang="en-US" sz="2000" b="1" kern="1200" dirty="0" smtClean="0">
              <a:solidFill>
                <a:srgbClr val="990000"/>
              </a:solidFill>
            </a:rPr>
            <a:t>No  more physical files !!</a:t>
          </a:r>
        </a:p>
      </dsp:txBody>
      <dsp:txXfrm>
        <a:off x="441834" y="4642602"/>
        <a:ext cx="7631106" cy="580449"/>
      </dsp:txXfrm>
    </dsp:sp>
    <dsp:sp modelId="{165A9CCC-5D4A-4F5F-B4DD-A7B58D4388F6}">
      <dsp:nvSpPr>
        <dsp:cNvPr id="0" name=""/>
        <dsp:cNvSpPr/>
      </dsp:nvSpPr>
      <dsp:spPr>
        <a:xfrm>
          <a:off x="79053" y="4570046"/>
          <a:ext cx="725561" cy="725561"/>
        </a:xfrm>
        <a:prstGeom prst="ellipse">
          <a:avLst/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pPr>
              <a:defRPr/>
            </a:pPr>
            <a:fld id="{78C68068-C41F-4B7C-9224-AD22355D9474}" type="datetimeFigureOut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pPr>
              <a:defRPr/>
            </a:pPr>
            <a:fld id="{946CFA27-8E31-4C10-9C3F-D73BB7B0D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72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37A32-63CB-4EDC-AF48-DA4ECF1CD69A}" type="datetimeFigureOut">
              <a:rPr lang="en-US" smtClean="0"/>
              <a:t>04-Jul-13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16425"/>
            <a:ext cx="55054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2A6F5-A26E-4504-8122-7B919D881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1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F693E-FEA8-4570-93F7-E77B1AED7F79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33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B24FA-2F2D-4B3D-90E6-2B235F47700F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6013" y="696913"/>
            <a:ext cx="4649787" cy="34861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Rounded Rectangle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81B72F-9F0C-4903-A296-5CC1D3ECD040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18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fld id="{855A355B-8609-4A83-BB72-D1483BF23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9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3384C2B-C2BC-48AC-BF54-F1B02FE91893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FCBBBD-62ED-4FE1-B7E2-5DB02D708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47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0F563F0-2A92-4481-B602-78BAC066C5EA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5EEA02B-F47B-4A54-9184-618C52F60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25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141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9C8423E-686E-47C5-8719-8FCA4F16D6F9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457D9B6-7C2F-4C0D-8B39-16FDE453C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7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8FED0F9-0DD2-448E-9CDB-3FC137990A0A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FC97696-B6CE-47BA-80C5-409003EE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6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66E0084-7CE8-45D7-A29D-D0F3C7419D1A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B8A7EC-3F1F-464D-9FE8-42850060A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4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D02BE1-AEC0-4EE2-9C93-35ED7C2E4E6A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5FA0730-31AB-4094-BBE0-0F63F1025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4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A0D1351-E1EA-4FB6-A61F-97992C225F71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B4A405A-1642-4EF9-8729-7A217DE91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3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6B4CDAA-EA42-4CC9-AD06-5A9F6A6338D2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D333D2A-7005-410E-9DB9-52119E2A9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3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1E3569-6268-4091-B41D-ACD281BEEC13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AD0725-9ECE-4588-8E79-89D6CF97F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4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498E47-89DD-41AC-8C47-D1E7B463FEAC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898B55A-6E69-4466-BC76-3CD2CACC1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5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438086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754EDB5-968F-4FF0-9DB1-3415B749B158}" type="datetime1">
              <a:rPr lang="en-US"/>
              <a:pPr>
                <a:defRPr/>
              </a:pPr>
              <a:t>04-Jul-13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438086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3802834-E710-458D-9E80-BE03AD83F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3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3.jpe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458200" cy="2460625"/>
          </a:xfrm>
        </p:spPr>
        <p:txBody>
          <a:bodyPr/>
          <a:lstStyle/>
          <a:p>
            <a:pPr algn="ctr"/>
            <a:r>
              <a:rPr lang="en-US" sz="4000" b="1" dirty="0" smtClean="0"/>
              <a:t>e-initiatives in Public Health </a:t>
            </a:r>
            <a:br>
              <a:rPr lang="en-US" sz="4000" b="1" dirty="0" smtClean="0"/>
            </a:br>
            <a:r>
              <a:rPr lang="en-US" sz="4000" b="1" dirty="0" smtClean="0"/>
              <a:t>in Maharashtra </a:t>
            </a:r>
            <a:br>
              <a:rPr lang="en-US" sz="4000" b="1" dirty="0" smtClean="0"/>
            </a:br>
            <a:r>
              <a:rPr lang="en-US" sz="4000" b="1" dirty="0" smtClean="0">
                <a:solidFill>
                  <a:srgbClr val="FFC000"/>
                </a:solidFill>
              </a:rPr>
              <a:t>with focus on e-office &amp; e-banking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7010400" cy="1752600"/>
          </a:xfrm>
        </p:spPr>
        <p:txBody>
          <a:bodyPr/>
          <a:lstStyle/>
          <a:p>
            <a:r>
              <a:rPr lang="en-US" sz="2200" dirty="0" err="1" smtClean="0">
                <a:latin typeface="+mj-lt"/>
              </a:rPr>
              <a:t>Vikas</a:t>
            </a:r>
            <a:r>
              <a:rPr lang="en-US" sz="2200" dirty="0" smtClean="0">
                <a:latin typeface="+mj-lt"/>
              </a:rPr>
              <a:t> </a:t>
            </a:r>
            <a:r>
              <a:rPr lang="en-US" sz="2200" dirty="0" err="1" smtClean="0">
                <a:latin typeface="+mj-lt"/>
              </a:rPr>
              <a:t>Kharage</a:t>
            </a:r>
            <a:r>
              <a:rPr lang="en-US" sz="2200" dirty="0" smtClean="0">
                <a:latin typeface="+mj-lt"/>
              </a:rPr>
              <a:t> (I.A.S)</a:t>
            </a:r>
          </a:p>
          <a:p>
            <a:r>
              <a:rPr lang="en-US" sz="2200" dirty="0" smtClean="0">
                <a:latin typeface="+mj-lt"/>
              </a:rPr>
              <a:t>Commissioner (FW) &amp; MD-NRHM</a:t>
            </a:r>
          </a:p>
          <a:p>
            <a:r>
              <a:rPr lang="en-US" sz="2200" dirty="0" smtClean="0">
                <a:latin typeface="+mj-lt"/>
              </a:rPr>
              <a:t>Maharashtra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0600" y="6096000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60000"/>
                </a:solidFill>
                <a:latin typeface="+mj-lt"/>
              </a:rPr>
              <a:t>National Summit on Best practices and </a:t>
            </a:r>
            <a:r>
              <a:rPr lang="en-US" b="1" dirty="0" smtClean="0">
                <a:solidFill>
                  <a:srgbClr val="860000"/>
                </a:solidFill>
                <a:latin typeface="+mj-lt"/>
              </a:rPr>
              <a:t>Innovations, Srinagar</a:t>
            </a:r>
          </a:p>
          <a:p>
            <a:pPr algn="ctr"/>
            <a:r>
              <a:rPr lang="en-US" b="1" dirty="0" smtClean="0">
                <a:solidFill>
                  <a:srgbClr val="860000"/>
                </a:solidFill>
                <a:latin typeface="+mj-lt"/>
              </a:rPr>
              <a:t>3 -5 July 2013</a:t>
            </a:r>
            <a:endParaRPr lang="en-US" b="1" dirty="0">
              <a:solidFill>
                <a:srgbClr val="86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04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8229600" cy="1066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 faced…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 smtClean="0"/>
              <a:t>Resistance </a:t>
            </a:r>
            <a:r>
              <a:rPr lang="en-US" sz="2000" dirty="0"/>
              <a:t>from office staff due to fear and anxiety of technical skills required to handle the </a:t>
            </a:r>
            <a:r>
              <a:rPr lang="en-US" sz="2000" dirty="0" smtClean="0"/>
              <a:t>system</a:t>
            </a:r>
          </a:p>
          <a:p>
            <a:pPr lvl="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70C0"/>
                </a:solidFill>
              </a:rPr>
              <a:t>Overcome through frequent </a:t>
            </a:r>
            <a:r>
              <a:rPr lang="en-US" sz="2000" dirty="0">
                <a:solidFill>
                  <a:srgbClr val="0070C0"/>
                </a:solidFill>
              </a:rPr>
              <a:t>training and hands holding to individual users to enhance their comfort level.</a:t>
            </a:r>
          </a:p>
          <a:p>
            <a:pPr lvl="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en-US" sz="1100" dirty="0" smtClean="0"/>
          </a:p>
          <a:p>
            <a:pPr lvl="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 smtClean="0"/>
              <a:t>Overcoming security issues related to </a:t>
            </a:r>
            <a:r>
              <a:rPr lang="en-US" sz="2000" dirty="0"/>
              <a:t>finance, purchase and tender </a:t>
            </a:r>
            <a:r>
              <a:rPr lang="en-US" sz="2000" dirty="0" smtClean="0"/>
              <a:t>file. </a:t>
            </a:r>
          </a:p>
          <a:p>
            <a:pPr lvl="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Role </a:t>
            </a:r>
            <a:r>
              <a:rPr lang="en-US" sz="2000" dirty="0">
                <a:solidFill>
                  <a:srgbClr val="0070C0"/>
                </a:solidFill>
              </a:rPr>
              <a:t>of Digital </a:t>
            </a:r>
            <a:r>
              <a:rPr lang="en-US" sz="2000" dirty="0" smtClean="0">
                <a:solidFill>
                  <a:srgbClr val="0070C0"/>
                </a:solidFill>
              </a:rPr>
              <a:t>Signature </a:t>
            </a:r>
            <a:r>
              <a:rPr lang="en-US" sz="2000" dirty="0">
                <a:solidFill>
                  <a:srgbClr val="0070C0"/>
                </a:solidFill>
              </a:rPr>
              <a:t>Certificate was </a:t>
            </a:r>
            <a:r>
              <a:rPr lang="en-US" sz="2000" dirty="0" smtClean="0">
                <a:solidFill>
                  <a:srgbClr val="0070C0"/>
                </a:solidFill>
              </a:rPr>
              <a:t>well demonstrated </a:t>
            </a:r>
            <a:r>
              <a:rPr lang="en-US" sz="2000" dirty="0">
                <a:solidFill>
                  <a:srgbClr val="0070C0"/>
                </a:solidFill>
              </a:rPr>
              <a:t>during training. In addition, fire wall </a:t>
            </a:r>
            <a:r>
              <a:rPr lang="en-US" sz="2000" dirty="0" smtClean="0">
                <a:solidFill>
                  <a:srgbClr val="0070C0"/>
                </a:solidFill>
              </a:rPr>
              <a:t>installed </a:t>
            </a:r>
            <a:r>
              <a:rPr lang="en-US" sz="2000" dirty="0">
                <a:solidFill>
                  <a:srgbClr val="0070C0"/>
                </a:solidFill>
              </a:rPr>
              <a:t>at </a:t>
            </a:r>
            <a:r>
              <a:rPr lang="en-US" sz="2000" dirty="0" err="1">
                <a:solidFill>
                  <a:srgbClr val="0070C0"/>
                </a:solidFill>
              </a:rPr>
              <a:t>NIC</a:t>
            </a:r>
            <a:r>
              <a:rPr lang="en-US" sz="2000" dirty="0">
                <a:solidFill>
                  <a:srgbClr val="0070C0"/>
                </a:solidFill>
              </a:rPr>
              <a:t> and server locations for enhanced security reasons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</a:p>
          <a:p>
            <a:pPr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en-US" sz="1100" dirty="0" smtClean="0"/>
          </a:p>
          <a:p>
            <a:pPr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 smtClean="0"/>
              <a:t>Language </a:t>
            </a:r>
            <a:r>
              <a:rPr lang="en-US" sz="2000" dirty="0"/>
              <a:t>compatibility-Initially e-File was compatible with English language only, but considering users in Marathi language e-File system was modified with Marathi font. </a:t>
            </a:r>
            <a:endParaRPr lang="en-US" sz="2000" dirty="0" smtClean="0"/>
          </a:p>
          <a:p>
            <a:pPr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70C0"/>
                </a:solidFill>
              </a:rPr>
              <a:t>First </a:t>
            </a:r>
            <a:r>
              <a:rPr lang="en-US" sz="2000" dirty="0">
                <a:solidFill>
                  <a:srgbClr val="0070C0"/>
                </a:solidFill>
              </a:rPr>
              <a:t>model of e-File system having bilingual (</a:t>
            </a:r>
            <a:r>
              <a:rPr lang="en-US" sz="2000" dirty="0" err="1">
                <a:solidFill>
                  <a:srgbClr val="0070C0"/>
                </a:solidFill>
              </a:rPr>
              <a:t>Devnagari</a:t>
            </a:r>
            <a:r>
              <a:rPr lang="en-US" sz="2000" dirty="0">
                <a:solidFill>
                  <a:srgbClr val="0070C0"/>
                </a:solidFill>
              </a:rPr>
              <a:t> and English) language compatibility.</a:t>
            </a:r>
          </a:p>
          <a:p>
            <a:pPr lvl="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endParaRPr lang="en-US" sz="2000" dirty="0">
              <a:solidFill>
                <a:srgbClr val="0070C0"/>
              </a:solidFill>
            </a:endParaRPr>
          </a:p>
          <a:p>
            <a:pPr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5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8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8001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 of e-file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00162"/>
            <a:ext cx="8305800" cy="5329238"/>
          </a:xfrm>
        </p:spPr>
        <p:txBody>
          <a:bodyPr>
            <a:noAutofit/>
          </a:bodyPr>
          <a:lstStyle/>
          <a:p>
            <a:pPr marL="365760" indent="-256032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b="1" dirty="0" smtClean="0"/>
              <a:t>E Banking- Prime feature of e-office  </a:t>
            </a:r>
          </a:p>
          <a:p>
            <a:pPr marL="395478" indent="-285750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IN" sz="2000" dirty="0" smtClean="0">
                <a:solidFill>
                  <a:srgbClr val="0070C0"/>
                </a:solidFill>
              </a:rPr>
              <a:t>Linking financial </a:t>
            </a:r>
            <a:r>
              <a:rPr lang="en-IN" sz="2000" dirty="0">
                <a:solidFill>
                  <a:srgbClr val="0070C0"/>
                </a:solidFill>
              </a:rPr>
              <a:t>aspects </a:t>
            </a:r>
            <a:r>
              <a:rPr lang="en-IN" sz="2000" dirty="0"/>
              <a:t>of </a:t>
            </a:r>
            <a:r>
              <a:rPr lang="en-IN" sz="2000" dirty="0" smtClean="0"/>
              <a:t>Public Health with e-banking.</a:t>
            </a:r>
          </a:p>
          <a:p>
            <a:pPr marL="395478" indent="-285750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IN" sz="2000" dirty="0" smtClean="0"/>
              <a:t>Nearly </a:t>
            </a:r>
            <a:r>
              <a:rPr lang="en-IN" sz="2000" dirty="0"/>
              <a:t>1200 banks across Mumbai and Pune have been linked through </a:t>
            </a:r>
            <a:r>
              <a:rPr lang="en-IN" sz="2000" dirty="0" smtClean="0"/>
              <a:t>e-banking for funds tracking.</a:t>
            </a:r>
            <a:endParaRPr lang="en-IN" sz="2000" b="1" dirty="0"/>
          </a:p>
          <a:p>
            <a:pPr marL="395478" indent="-285750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IN" sz="2000" dirty="0" smtClean="0">
                <a:solidFill>
                  <a:srgbClr val="0070C0"/>
                </a:solidFill>
              </a:rPr>
              <a:t>Real </a:t>
            </a:r>
            <a:r>
              <a:rPr lang="en-IN" sz="2000" dirty="0">
                <a:solidFill>
                  <a:srgbClr val="0070C0"/>
                </a:solidFill>
              </a:rPr>
              <a:t>time fund transfer </a:t>
            </a:r>
            <a:r>
              <a:rPr lang="en-IN" sz="2000" dirty="0"/>
              <a:t>including employee salary, paying the vendors online, grant releases to districts and corporations etc</a:t>
            </a:r>
            <a:r>
              <a:rPr lang="en-IN" sz="2000" dirty="0" smtClean="0"/>
              <a:t>.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endParaRPr lang="en-US" sz="700" b="1" dirty="0" smtClean="0"/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endParaRPr lang="en-US" sz="2000" dirty="0" smtClean="0"/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sz="1600" dirty="0" smtClean="0"/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sz="1600" dirty="0" smtClean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375"/>
            <a:ext cx="2952750" cy="428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19200" y="381000"/>
            <a:ext cx="67818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6" name="Picture 2" descr="C:\Users\lenovo\Desktop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1308621" y="3581400"/>
            <a:ext cx="3301479" cy="22860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817375" y="4281487"/>
            <a:ext cx="3456864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9946"/>
            <a:ext cx="8229600" cy="10668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 and Scalability of e-office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343400"/>
            <a:ext cx="8295564" cy="2286000"/>
          </a:xfrm>
        </p:spPr>
        <p:txBody>
          <a:bodyPr/>
          <a:lstStyle/>
          <a:p>
            <a:pPr marL="452628" indent="-342900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b="1" dirty="0" smtClean="0"/>
              <a:t>Scalable </a:t>
            </a:r>
            <a:r>
              <a:rPr lang="en-US" sz="1800" b="1" dirty="0"/>
              <a:t>-</a:t>
            </a:r>
          </a:p>
          <a:p>
            <a:pPr marL="452628" indent="-342900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0070C0"/>
                </a:solidFill>
              </a:rPr>
              <a:t>Basic requirement </a:t>
            </a:r>
            <a:r>
              <a:rPr lang="en-US" sz="1800" dirty="0"/>
              <a:t>primarily related to </a:t>
            </a:r>
            <a:r>
              <a:rPr lang="en-US" sz="1800" dirty="0">
                <a:solidFill>
                  <a:srgbClr val="0070C0"/>
                </a:solidFill>
              </a:rPr>
              <a:t>infrastructure and training</a:t>
            </a:r>
          </a:p>
          <a:p>
            <a:pPr marL="452628" indent="-342900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800" dirty="0">
                <a:solidFill>
                  <a:srgbClr val="0070C0"/>
                </a:solidFill>
              </a:rPr>
              <a:t>Software available free of cost. </a:t>
            </a:r>
            <a:r>
              <a:rPr lang="en-US" sz="1800" dirty="0"/>
              <a:t>Thus </a:t>
            </a:r>
            <a:r>
              <a:rPr lang="en-US" sz="1800" dirty="0">
                <a:solidFill>
                  <a:srgbClr val="0070C0"/>
                </a:solidFill>
              </a:rPr>
              <a:t>model easily replicable </a:t>
            </a:r>
            <a:r>
              <a:rPr lang="en-US" sz="1800" dirty="0"/>
              <a:t>in other government departments.</a:t>
            </a:r>
          </a:p>
          <a:p>
            <a:pPr marL="452628" indent="-342900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800" dirty="0"/>
              <a:t>Already fully functional at </a:t>
            </a:r>
            <a:r>
              <a:rPr lang="en-US" sz="1800" dirty="0" err="1"/>
              <a:t>Sindhudurg</a:t>
            </a:r>
            <a:endParaRPr lang="en-US" sz="1800" dirty="0"/>
          </a:p>
          <a:p>
            <a:pPr marL="452628" indent="-342900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sz="1800" dirty="0"/>
              <a:t> Assam, Rajasthan and other organizations like </a:t>
            </a:r>
            <a:r>
              <a:rPr lang="en-US" sz="1800" dirty="0" err="1"/>
              <a:t>PWD</a:t>
            </a:r>
            <a:r>
              <a:rPr lang="en-US" sz="1800" dirty="0"/>
              <a:t>, </a:t>
            </a:r>
            <a:r>
              <a:rPr lang="en-US" sz="1800" dirty="0" err="1"/>
              <a:t>MMRDA</a:t>
            </a:r>
            <a:r>
              <a:rPr lang="en-US" sz="1800" dirty="0"/>
              <a:t>, FMC etc. have approached for demonstration /implementation</a:t>
            </a:r>
          </a:p>
          <a:p>
            <a:endParaRPr lang="en-US" dirty="0"/>
          </a:p>
        </p:txBody>
      </p:sp>
      <p:pic>
        <p:nvPicPr>
          <p:cNvPr id="4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3657600" cy="180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600200"/>
            <a:ext cx="533400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/>
              <a:t>Sustainable - </a:t>
            </a:r>
          </a:p>
          <a:p>
            <a:pPr marL="452628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0070C0"/>
                </a:solidFill>
              </a:rPr>
              <a:t>GR of </a:t>
            </a:r>
            <a:r>
              <a:rPr lang="en-US" dirty="0" err="1">
                <a:solidFill>
                  <a:srgbClr val="0070C0"/>
                </a:solidFill>
              </a:rPr>
              <a:t>Govt.of</a:t>
            </a:r>
            <a:r>
              <a:rPr lang="en-US" dirty="0">
                <a:solidFill>
                  <a:srgbClr val="0070C0"/>
                </a:solidFill>
              </a:rPr>
              <a:t> Maharashtra formulated </a:t>
            </a:r>
            <a:r>
              <a:rPr lang="en-US" dirty="0"/>
              <a:t>and issued on 15 Feb. 2012. </a:t>
            </a:r>
          </a:p>
          <a:p>
            <a:pPr marL="452628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0070C0"/>
                </a:solidFill>
              </a:rPr>
              <a:t>Dedicated funds </a:t>
            </a:r>
            <a:r>
              <a:rPr lang="en-US" dirty="0"/>
              <a:t>for e-governance through NRHM for smooth supply of resources </a:t>
            </a:r>
          </a:p>
          <a:p>
            <a:pPr marL="452628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en-US" dirty="0"/>
              <a:t>Repeated training and hand holding sessions to overcome difficulties and anxieties in using new technological initiative thus ensuring its sustainability in a long run. </a:t>
            </a:r>
          </a:p>
        </p:txBody>
      </p:sp>
    </p:spTree>
    <p:extLst>
      <p:ext uri="{BB962C8B-B14F-4D97-AF65-F5344CB8AC3E}">
        <p14:creationId xmlns:p14="http://schemas.microsoft.com/office/powerpoint/2010/main" val="25317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5334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Added Advantages </a:t>
            </a:r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e-file system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953000"/>
          </a:xfrm>
        </p:spPr>
        <p:txBody>
          <a:bodyPr/>
          <a:lstStyle/>
          <a:p>
            <a:pPr marL="395478" indent="-285750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Easy to Implement and Easy to use-both for young and old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Transparency 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Fast File Movement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Regular Monitoring of pending files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Prioritization of files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endParaRPr lang="en-US" dirty="0"/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Easy Search 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Safe and secure storage of records for further reference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Environment friendly-virtually paperless office</a:t>
            </a:r>
          </a:p>
          <a:p>
            <a:pPr marL="365760" indent="-256032" algn="just" eaLnBrk="1" fontAlgn="auto" hangingPunct="1">
              <a:lnSpc>
                <a:spcPct val="120000"/>
              </a:lnSpc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Uniform Work  Environment 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Unicode-Language no barrier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1800" dirty="0"/>
              <a:t>Resources saved – Time, Money and Manpower</a:t>
            </a:r>
          </a:p>
          <a:p>
            <a:pPr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49" y="3462846"/>
            <a:ext cx="3862388" cy="2587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80403"/>
            <a:ext cx="2356131" cy="20057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238" y="4038600"/>
            <a:ext cx="2355762" cy="1981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lenovo\Desktop\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7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scription: C:\Documents and Settings\Manasi\Desktop\efile_booklet\D259563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326" y="1327150"/>
            <a:ext cx="3876675" cy="211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 descr="C:\Users\hp\Downloads\aditi\aditi\Team Behind our Success..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82917"/>
            <a:ext cx="3900889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066800"/>
          </a:xfrm>
        </p:spPr>
        <p:txBody>
          <a:bodyPr/>
          <a:lstStyle/>
          <a:p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of </a:t>
            </a:r>
            <a:r>
              <a:rPr lang="en-US" sz="32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Appreciation !</a:t>
            </a:r>
            <a:endParaRPr lang="en-US" sz="3200" b="1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029" y="4273199"/>
            <a:ext cx="3505200" cy="219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" y="1838062"/>
            <a:ext cx="1932305" cy="408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lenovo\Desktop\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12059" y="5173718"/>
            <a:ext cx="2661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e-office team </a:t>
            </a:r>
          </a:p>
          <a:p>
            <a:pPr algn="ctr">
              <a:defRPr/>
            </a:pPr>
            <a:r>
              <a:rPr lang="en-US" sz="1600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</a:t>
            </a:r>
            <a:r>
              <a:rPr lang="en-US" sz="1600" dirty="0" err="1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RGGA</a:t>
            </a:r>
            <a:r>
              <a:rPr lang="en-US" sz="1600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award 2013</a:t>
            </a:r>
            <a:endParaRPr lang="en-US" sz="1600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C:\Users\lenovo\Downloads\NI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528638"/>
            <a:ext cx="1135062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88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31445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Health Advice Call Center</a:t>
            </a:r>
            <a:endParaRPr lang="en-IN" sz="4000" b="1" dirty="0"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133600" y="2057400"/>
            <a:ext cx="5105400" cy="76200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+mj-ea"/>
                <a:cs typeface="+mj-cs"/>
              </a:rPr>
              <a:t>‘104’ Toll free Health </a:t>
            </a:r>
            <a:r>
              <a:rPr lang="en-US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+mj-ea"/>
                <a:cs typeface="+mj-cs"/>
              </a:rPr>
              <a:t>Helpline</a:t>
            </a:r>
            <a:endParaRPr lang="en-IN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3" name="Content Placeholder 3" descr="Photo of HAC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1566" y="3707854"/>
            <a:ext cx="4632434" cy="3150146"/>
          </a:xfrm>
          <a:prstGeom prst="rect">
            <a:avLst/>
          </a:prstGeom>
        </p:spPr>
      </p:pic>
      <p:pic>
        <p:nvPicPr>
          <p:cNvPr id="14" name="Content Placeholder 4" descr="Signbo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159" y="3707854"/>
            <a:ext cx="4511566" cy="3150145"/>
          </a:xfrm>
          <a:prstGeom prst="rect">
            <a:avLst/>
          </a:prstGeom>
        </p:spPr>
      </p:pic>
      <p:pic>
        <p:nvPicPr>
          <p:cNvPr id="11" name="Picture 2" descr="C:\Users\lenovo\Desktop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1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82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28526"/>
            <a:ext cx="8229600" cy="79067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57800"/>
          </a:xfrm>
        </p:spPr>
        <p:txBody>
          <a:bodyPr>
            <a:normAutofit/>
          </a:bodyPr>
          <a:lstStyle/>
          <a:p>
            <a:pPr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 give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24x7 Technical supports to Health Care Provider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 smooth and effective health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care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particularly for quick action in epidemic outbreak, disaster, natural calamities and in major accidents.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109537" indent="0" algn="just">
              <a:buClr>
                <a:schemeClr val="accent6">
                  <a:lumMod val="75000"/>
                </a:schemeClr>
              </a:buClr>
              <a:buNone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24x7 specialist advice to health care providers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 providing health services.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109537" lvl="0" indent="0" algn="just">
              <a:buClr>
                <a:schemeClr val="accent6">
                  <a:lumMod val="75000"/>
                </a:schemeClr>
              </a:buClr>
              <a:buNone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Provide 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Directory Information of hospitals/Institutes regarding various services / Facility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including Blood bank and Eye bank for proper and early referral.</a:t>
            </a:r>
          </a:p>
          <a:p>
            <a:pPr algn="just"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lenovo\Desktop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5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6480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Salient Features of HACC</a:t>
            </a:r>
            <a:endParaRPr lang="en-IN" sz="3200" b="1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313384"/>
            <a:ext cx="8668424" cy="5544616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project being implemented on turnkey basis. 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first phase Call Centre of 10 seats has been set at Pune Chest Hospital,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Aundh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Pune.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calls are answered in Marathi and English, as per request of caller. </a:t>
            </a:r>
          </a:p>
          <a:p>
            <a:pPr marL="342900" indent="-342900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trained Health Advice Officers (HAOs) and specialists are Pediatrician, Gynecologist, General Surgeon, Physician and Public Health Specialists.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lenovo\Desktop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41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3159952" y="1949924"/>
            <a:ext cx="1149912" cy="60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 dirty="0">
                <a:solidFill>
                  <a:srgbClr val="0000FF"/>
                </a:solidFill>
              </a:rPr>
              <a:t>Exchange</a:t>
            </a:r>
          </a:p>
        </p:txBody>
      </p:sp>
      <p:sp>
        <p:nvSpPr>
          <p:cNvPr id="25605" name="Rectangle 9"/>
          <p:cNvSpPr>
            <a:spLocks noChangeArrowheads="1"/>
          </p:cNvSpPr>
          <p:nvPr/>
        </p:nvSpPr>
        <p:spPr bwMode="auto">
          <a:xfrm>
            <a:off x="5562600" y="1962150"/>
            <a:ext cx="12954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</a:rPr>
              <a:t>HAO</a:t>
            </a:r>
            <a:r>
              <a:rPr lang="en-US" sz="1400" b="1" dirty="0" smtClean="0">
                <a:solidFill>
                  <a:srgbClr val="0000FF"/>
                </a:solidFill>
              </a:rPr>
              <a:t> </a:t>
            </a:r>
            <a:endParaRPr lang="en-US" sz="1400" b="1" dirty="0">
              <a:solidFill>
                <a:srgbClr val="0000FF"/>
              </a:solidFill>
            </a:endParaRPr>
          </a:p>
          <a:p>
            <a:pPr algn="ctr"/>
            <a:r>
              <a:rPr lang="en-US" sz="1000" b="1" dirty="0" smtClean="0">
                <a:solidFill>
                  <a:srgbClr val="0000FF"/>
                </a:solidFill>
              </a:rPr>
              <a:t>Health </a:t>
            </a:r>
            <a:r>
              <a:rPr lang="en-US" sz="1000" b="1" dirty="0">
                <a:solidFill>
                  <a:srgbClr val="0000FF"/>
                </a:solidFill>
              </a:rPr>
              <a:t>Advice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25606" name="Rectangle 10"/>
          <p:cNvSpPr>
            <a:spLocks noChangeArrowheads="1"/>
          </p:cNvSpPr>
          <p:nvPr/>
        </p:nvSpPr>
        <p:spPr bwMode="auto">
          <a:xfrm>
            <a:off x="5486400" y="3810000"/>
            <a:ext cx="14478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Minor Ailments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607" name="Rectangle 11"/>
          <p:cNvSpPr>
            <a:spLocks noChangeArrowheads="1"/>
          </p:cNvSpPr>
          <p:nvPr/>
        </p:nvSpPr>
        <p:spPr bwMode="auto">
          <a:xfrm>
            <a:off x="5486400" y="2952750"/>
            <a:ext cx="15240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Maternal &amp; Child 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Health &amp; other 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National Program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25608" name="Rectangle 12"/>
          <p:cNvSpPr>
            <a:spLocks noChangeArrowheads="1"/>
          </p:cNvSpPr>
          <p:nvPr/>
        </p:nvSpPr>
        <p:spPr bwMode="auto">
          <a:xfrm>
            <a:off x="7239000" y="1962150"/>
            <a:ext cx="14478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Specialists  </a:t>
            </a:r>
            <a:endParaRPr lang="en-US" sz="1400" b="1" dirty="0">
              <a:solidFill>
                <a:srgbClr val="0000FF"/>
              </a:solidFill>
            </a:endParaRPr>
          </a:p>
          <a:p>
            <a:r>
              <a:rPr lang="en-US" sz="1000" b="1" dirty="0" smtClean="0">
                <a:solidFill>
                  <a:srgbClr val="0000FF"/>
                </a:solidFill>
              </a:rPr>
              <a:t>    Health </a:t>
            </a:r>
            <a:r>
              <a:rPr lang="en-US" sz="1000" b="1" dirty="0">
                <a:solidFill>
                  <a:srgbClr val="0000FF"/>
                </a:solidFill>
              </a:rPr>
              <a:t>Advice</a:t>
            </a:r>
          </a:p>
        </p:txBody>
      </p:sp>
      <p:pic>
        <p:nvPicPr>
          <p:cNvPr id="25610" name="Picture 14" descr="rcomm_logo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257550"/>
            <a:ext cx="762000" cy="381000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11" name="Picture 15" descr="725_pl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952750"/>
            <a:ext cx="685800" cy="381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3" name="Picture 17" descr="home_ti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343150"/>
            <a:ext cx="685800" cy="457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4" name="Picture 18" descr="idea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885950"/>
            <a:ext cx="609600" cy="3238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25615" name="Picture 19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1352550"/>
            <a:ext cx="762000" cy="381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16" name="Picture 20" descr="logo_airte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1047750"/>
            <a:ext cx="762000" cy="381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17" name="Line 21"/>
          <p:cNvSpPr>
            <a:spLocks noChangeShapeType="1"/>
          </p:cNvSpPr>
          <p:nvPr/>
        </p:nvSpPr>
        <p:spPr bwMode="auto">
          <a:xfrm>
            <a:off x="1447800" y="1504950"/>
            <a:ext cx="1540024" cy="609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618" name="Line 22"/>
          <p:cNvSpPr>
            <a:spLocks noChangeShapeType="1"/>
          </p:cNvSpPr>
          <p:nvPr/>
        </p:nvSpPr>
        <p:spPr bwMode="auto">
          <a:xfrm>
            <a:off x="990600" y="1657350"/>
            <a:ext cx="1997224" cy="597374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619" name="Line 23"/>
          <p:cNvSpPr>
            <a:spLocks noChangeShapeType="1"/>
          </p:cNvSpPr>
          <p:nvPr/>
        </p:nvSpPr>
        <p:spPr bwMode="auto">
          <a:xfrm>
            <a:off x="914400" y="2038350"/>
            <a:ext cx="1881188" cy="304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620" name="Line 24"/>
          <p:cNvSpPr>
            <a:spLocks noChangeShapeType="1"/>
          </p:cNvSpPr>
          <p:nvPr/>
        </p:nvSpPr>
        <p:spPr bwMode="auto">
          <a:xfrm flipV="1">
            <a:off x="990600" y="2457450"/>
            <a:ext cx="1804988" cy="1143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621" name="Line 25"/>
          <p:cNvSpPr>
            <a:spLocks noChangeShapeType="1"/>
          </p:cNvSpPr>
          <p:nvPr/>
        </p:nvSpPr>
        <p:spPr bwMode="auto">
          <a:xfrm flipV="1">
            <a:off x="1066800" y="2590800"/>
            <a:ext cx="1728788" cy="4381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622" name="Line 26"/>
          <p:cNvSpPr>
            <a:spLocks noChangeShapeType="1"/>
          </p:cNvSpPr>
          <p:nvPr/>
        </p:nvSpPr>
        <p:spPr bwMode="auto">
          <a:xfrm flipV="1">
            <a:off x="1880014" y="2590800"/>
            <a:ext cx="1107809" cy="68579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623" name="Line 27"/>
          <p:cNvSpPr>
            <a:spLocks noChangeShapeType="1"/>
          </p:cNvSpPr>
          <p:nvPr/>
        </p:nvSpPr>
        <p:spPr bwMode="auto">
          <a:xfrm>
            <a:off x="4309864" y="2254724"/>
            <a:ext cx="1176536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626" name="Line 30"/>
          <p:cNvSpPr>
            <a:spLocks noChangeShapeType="1"/>
          </p:cNvSpPr>
          <p:nvPr/>
        </p:nvSpPr>
        <p:spPr bwMode="auto">
          <a:xfrm>
            <a:off x="6858000" y="2266950"/>
            <a:ext cx="3048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629" name="Text Box 38"/>
          <p:cNvSpPr txBox="1">
            <a:spLocks noChangeArrowheads="1"/>
          </p:cNvSpPr>
          <p:nvPr/>
        </p:nvSpPr>
        <p:spPr bwMode="auto">
          <a:xfrm>
            <a:off x="-14318" y="589002"/>
            <a:ext cx="877731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/>
            <a:r>
              <a:rPr lang="en-US" altLang="zh-CN" sz="30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CALL PROCESS in </a:t>
            </a:r>
            <a:r>
              <a:rPr lang="en-US" altLang="zh-CN" sz="3000" b="1" dirty="0" err="1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HACC</a:t>
            </a:r>
            <a:endParaRPr lang="en-US" altLang="zh-CN" sz="3000" b="1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25632" name="Straight Arrow Connector 46"/>
          <p:cNvCxnSpPr>
            <a:cxnSpLocks noChangeShapeType="1"/>
            <a:stCxn id="25605" idx="2"/>
            <a:endCxn id="25607" idx="0"/>
          </p:cNvCxnSpPr>
          <p:nvPr/>
        </p:nvCxnSpPr>
        <p:spPr bwMode="auto">
          <a:xfrm>
            <a:off x="6210300" y="2571750"/>
            <a:ext cx="38100" cy="381000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</p:cxnSp>
      <p:sp>
        <p:nvSpPr>
          <p:cNvPr id="36" name="Rectangle 35"/>
          <p:cNvSpPr/>
          <p:nvPr/>
        </p:nvSpPr>
        <p:spPr>
          <a:xfrm>
            <a:off x="366713" y="4452938"/>
            <a:ext cx="2428875" cy="5762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635" name="TextBox 36"/>
          <p:cNvSpPr txBox="1">
            <a:spLocks noChangeArrowheads="1"/>
          </p:cNvSpPr>
          <p:nvPr/>
        </p:nvSpPr>
        <p:spPr bwMode="auto">
          <a:xfrm>
            <a:off x="366713" y="4524375"/>
            <a:ext cx="2428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HAO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– Health Advisory </a:t>
            </a:r>
            <a:r>
              <a:rPr lang="en-US" sz="1400" dirty="0" smtClean="0">
                <a:solidFill>
                  <a:srgbClr val="0000FF"/>
                </a:solidFill>
              </a:rPr>
              <a:t>Officer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39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7772400" y="2743199"/>
            <a:ext cx="304798" cy="1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</p:cxn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7239000" y="3810000"/>
            <a:ext cx="14478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Pediatrician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239000" y="2971800"/>
            <a:ext cx="14478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Obgy.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239000" y="4648200"/>
            <a:ext cx="14478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Surgeon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5486400" y="4572000"/>
            <a:ext cx="15240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Medical Emergencies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486400" y="5257800"/>
            <a:ext cx="14478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School Health Program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486400" y="6172200"/>
            <a:ext cx="14478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Epidermic Outbreak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56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7772400" y="3657599"/>
            <a:ext cx="304798" cy="1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</p:cxnSp>
      <p:cxnSp>
        <p:nvCxnSpPr>
          <p:cNvPr id="57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6096000" y="3733799"/>
            <a:ext cx="304798" cy="1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</p:cxnSp>
      <p:cxnSp>
        <p:nvCxnSpPr>
          <p:cNvPr id="58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7772400" y="4419600"/>
            <a:ext cx="304798" cy="1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</p:cxnSp>
      <p:cxnSp>
        <p:nvCxnSpPr>
          <p:cNvPr id="59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6096002" y="4419600"/>
            <a:ext cx="304798" cy="1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</p:cxnSp>
      <p:cxnSp>
        <p:nvCxnSpPr>
          <p:cNvPr id="60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6096000" y="5181600"/>
            <a:ext cx="304798" cy="1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</p:cxnSp>
      <p:cxnSp>
        <p:nvCxnSpPr>
          <p:cNvPr id="63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6096000" y="6019800"/>
            <a:ext cx="304798" cy="1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</p:cxnSp>
      <p:pic>
        <p:nvPicPr>
          <p:cNvPr id="44" name="Picture 2" descr="H:\Kiran Kadam\104maharashtra_Final 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24798" y="38100"/>
            <a:ext cx="1219200" cy="1143000"/>
          </a:xfrm>
          <a:prstGeom prst="rect">
            <a:avLst/>
          </a:prstGeom>
          <a:noFill/>
        </p:spPr>
      </p:pic>
      <p:sp>
        <p:nvSpPr>
          <p:cNvPr id="46" name="Rectangle 45"/>
          <p:cNvSpPr/>
          <p:nvPr/>
        </p:nvSpPr>
        <p:spPr>
          <a:xfrm>
            <a:off x="7239000" y="5410200"/>
            <a:ext cx="15240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Physician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239000" y="6172200"/>
            <a:ext cx="14478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Public Health Spec.</a:t>
            </a:r>
          </a:p>
        </p:txBody>
      </p:sp>
      <p:cxnSp>
        <p:nvCxnSpPr>
          <p:cNvPr id="52" name="Straight Arrow Connector 46"/>
          <p:cNvCxnSpPr>
            <a:cxnSpLocks noChangeShapeType="1"/>
          </p:cNvCxnSpPr>
          <p:nvPr/>
        </p:nvCxnSpPr>
        <p:spPr bwMode="auto">
          <a:xfrm rot="5400000">
            <a:off x="7886699" y="5295898"/>
            <a:ext cx="228598" cy="3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</p:cxnSp>
      <p:cxnSp>
        <p:nvCxnSpPr>
          <p:cNvPr id="54" name="Straight Arrow Connector 46"/>
          <p:cNvCxnSpPr>
            <a:cxnSpLocks noChangeShapeType="1"/>
          </p:cNvCxnSpPr>
          <p:nvPr/>
        </p:nvCxnSpPr>
        <p:spPr bwMode="auto">
          <a:xfrm rot="5400000">
            <a:off x="7886699" y="6057898"/>
            <a:ext cx="228598" cy="3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lg" len="lg"/>
          </a:ln>
        </p:spPr>
      </p:cxnSp>
      <p:pic>
        <p:nvPicPr>
          <p:cNvPr id="45" name="Picture 2" descr="C:\Users\lenovo\Desktop\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418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9424979"/>
              </p:ext>
            </p:extLst>
          </p:nvPr>
        </p:nvGraphicFramePr>
        <p:xfrm>
          <a:off x="609600" y="1524000"/>
          <a:ext cx="8153400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60067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PERFORMANCE OF HACC </a:t>
            </a:r>
          </a:p>
          <a:p>
            <a:pPr algn="ctr"/>
            <a:r>
              <a:rPr lang="en-US" sz="2400" dirty="0" smtClean="0"/>
              <a:t>January 2012-May 2013.</a:t>
            </a:r>
            <a:endParaRPr lang="en-US" sz="2400" dirty="0"/>
          </a:p>
        </p:txBody>
      </p:sp>
      <p:pic>
        <p:nvPicPr>
          <p:cNvPr id="4" name="Picture 2" descr="C:\Users\lenovo\Desktop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56" y="1600200"/>
            <a:ext cx="6819288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3869" y="534790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Report by National Institute for Smart Government, March 2013</a:t>
            </a:r>
            <a:endParaRPr lang="en-US" sz="1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501567" cy="1066800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e-health initiatives - India and Maharashtra </a:t>
            </a:r>
            <a:endParaRPr lang="en-US" sz="3200" b="1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C:\Users\lenovo\Desktop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5867400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Maharashtra is </a:t>
            </a:r>
            <a:r>
              <a:rPr lang="en-US" sz="2000" dirty="0" smtClean="0">
                <a:solidFill>
                  <a:srgbClr val="920000"/>
                </a:solidFill>
              </a:rPr>
              <a:t>one of the leading states in e-Governance </a:t>
            </a:r>
            <a:r>
              <a:rPr lang="en-US" sz="2000" dirty="0" smtClean="0">
                <a:solidFill>
                  <a:srgbClr val="0070C0"/>
                </a:solidFill>
              </a:rPr>
              <a:t>and</a:t>
            </a: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 IT initiatives particularly in Public Health domain </a:t>
            </a: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with several applications.</a:t>
            </a:r>
          </a:p>
        </p:txBody>
      </p:sp>
    </p:spTree>
    <p:extLst>
      <p:ext uri="{BB962C8B-B14F-4D97-AF65-F5344CB8AC3E}">
        <p14:creationId xmlns:p14="http://schemas.microsoft.com/office/powerpoint/2010/main" val="57302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9438"/>
            <a:ext cx="8001000" cy="117316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HACC –AWARD</a:t>
            </a:r>
            <a:br>
              <a:rPr lang="en-US" sz="36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IN" sz="4400" dirty="0"/>
          </a:p>
        </p:txBody>
      </p:sp>
      <p:pic>
        <p:nvPicPr>
          <p:cNvPr id="4" name="Picture 3" descr="eINDIA AWARD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67000"/>
            <a:ext cx="5410200" cy="3581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1295400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HACC </a:t>
            </a:r>
            <a:r>
              <a:rPr lang="en-US" sz="2400" dirty="0" smtClean="0"/>
              <a:t>awarded </a:t>
            </a:r>
            <a:r>
              <a:rPr lang="en-US" sz="2400" dirty="0"/>
              <a:t>e-India award </a:t>
            </a:r>
            <a:r>
              <a:rPr lang="en-US" sz="2400" dirty="0" smtClean="0"/>
              <a:t>for </a:t>
            </a:r>
            <a:r>
              <a:rPr lang="en-US" sz="2400" dirty="0"/>
              <a:t>BEST INNOVATION IN HEALTH CARE THROUGH </a:t>
            </a:r>
            <a:r>
              <a:rPr lang="en-US" sz="2400" dirty="0" smtClean="0"/>
              <a:t>PPP 2012</a:t>
            </a:r>
            <a:endParaRPr lang="en-US" sz="2400" dirty="0"/>
          </a:p>
        </p:txBody>
      </p:sp>
      <p:pic>
        <p:nvPicPr>
          <p:cNvPr id="6" name="Picture 2" descr="C:\Users\lenovo\Desktop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1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8229600" cy="93469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 Forward…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2965"/>
            <a:ext cx="8229600" cy="514543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b="1" i="1" dirty="0" smtClean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Linkage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Health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Advice Call Centre (104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through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Telemedicine </a:t>
            </a:r>
            <a:r>
              <a:rPr lang="en-IN" dirty="0">
                <a:latin typeface="Times New Roman" pitchFamily="18" charset="0"/>
                <a:cs typeface="Times New Roman" pitchFamily="18" charset="0"/>
              </a:rPr>
              <a:t>Services in PHC's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from Thane District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Inclusion of Public Grievances regarding Health Services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Link to EMS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Link to Telemedicine centres for emergency</a:t>
            </a:r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16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143000" y="381000"/>
            <a:ext cx="716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Telemedicine Programme</a:t>
            </a:r>
          </a:p>
        </p:txBody>
      </p:sp>
      <p:pic>
        <p:nvPicPr>
          <p:cNvPr id="8" name="Picture 7" descr="D:\Desktop on 1-3-12\CME +VC\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61948"/>
            <a:ext cx="344779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38252"/>
            <a:ext cx="435292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lenovo\Desktop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3413631" cy="246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29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5724" y="1352490"/>
            <a:ext cx="335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DFD293"/>
              </a:buClr>
              <a:defRPr/>
            </a:pPr>
            <a:r>
              <a:rPr lang="en-US" sz="2000" b="1" kern="0" dirty="0" smtClean="0">
                <a:solidFill>
                  <a:srgbClr val="960000"/>
                </a:solidFill>
                <a:latin typeface="Cambria" pitchFamily="18" charset="0"/>
              </a:rPr>
              <a:t>23 </a:t>
            </a:r>
            <a:r>
              <a:rPr lang="en-US" sz="2000" b="1" kern="0" dirty="0">
                <a:solidFill>
                  <a:srgbClr val="960000"/>
                </a:solidFill>
                <a:latin typeface="Cambria" pitchFamily="18" charset="0"/>
              </a:rPr>
              <a:t>District </a:t>
            </a:r>
            <a:r>
              <a:rPr lang="en-US" sz="2000" b="1" kern="0" dirty="0" smtClean="0">
                <a:solidFill>
                  <a:srgbClr val="960000"/>
                </a:solidFill>
                <a:latin typeface="Cambria" pitchFamily="18" charset="0"/>
              </a:rPr>
              <a:t>Hospitals</a:t>
            </a:r>
            <a:endParaRPr lang="en-US" sz="2000" b="1" kern="0" dirty="0">
              <a:solidFill>
                <a:srgbClr val="960000"/>
              </a:solidFill>
              <a:latin typeface="Cambria" pitchFamily="18" charset="0"/>
            </a:endParaRPr>
          </a:p>
        </p:txBody>
      </p:sp>
      <p:pic>
        <p:nvPicPr>
          <p:cNvPr id="6" name="Picture 8" descr="C:\Users\hp\Desktop\GIS 11-12\New 30 SD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775254"/>
            <a:ext cx="2819400" cy="233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394638" y="1182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rgbClr val="DFD293"/>
              </a:buClr>
              <a:defRPr/>
            </a:pPr>
            <a:r>
              <a:rPr lang="en-US" b="1" kern="0" dirty="0" smtClean="0">
                <a:solidFill>
                  <a:srgbClr val="860000"/>
                </a:solidFill>
                <a:latin typeface="Cambria" pitchFamily="18" charset="0"/>
              </a:rPr>
              <a:t>4 Sub- District Hospitals  &amp; 30  New Sub- District Hospitals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304800" y="5061475"/>
            <a:ext cx="350520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marR="0" lvl="0" indent="-34290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FD293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860000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6 Specialist centers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860000"/>
              </a:solidFill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A234D-984C-4A11-8579-82C51A44539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2" name="Picture 5" descr="D:\Desktop on 1-3-12\GIS 11-12\Centers\Captur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6145" y="1784131"/>
            <a:ext cx="2783855" cy="233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D:\Desktop on 1-3-12\GIS 11-12\Centers\Capture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4212021"/>
            <a:ext cx="2819400" cy="244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lenovo\Desktop\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143000" y="529083"/>
            <a:ext cx="7162800" cy="69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Telemedicine Centers In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 Maharashtra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92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5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5607" y="638366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+mj-ea"/>
                <a:cs typeface="+mj-cs"/>
              </a:rPr>
              <a:t>Advantages of Telemedicine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983" y="1676400"/>
            <a:ext cx="8229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spcAft>
                <a:spcPts val="1200"/>
              </a:spcAft>
              <a:buClr>
                <a:srgbClr val="860000"/>
              </a:buClr>
              <a:buFont typeface="Wingdings" pitchFamily="2" charset="2"/>
              <a:buChar char="q"/>
            </a:pPr>
            <a:r>
              <a:rPr lang="en-IN" sz="2400" dirty="0">
                <a:latin typeface="Times New Roman" pitchFamily="18" charset="0"/>
                <a:ea typeface="Times New Roman"/>
                <a:cs typeface="Times New Roman" pitchFamily="18" charset="0"/>
              </a:rPr>
              <a:t>Provide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services to people living in remote 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areas </a:t>
            </a:r>
            <a:r>
              <a:rPr lang="en-IN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particularly in </a:t>
            </a:r>
            <a:r>
              <a:rPr lang="en-IN" sz="2400" dirty="0">
                <a:latin typeface="Times New Roman" pitchFamily="18" charset="0"/>
                <a:ea typeface="Times New Roman"/>
                <a:cs typeface="Times New Roman" pitchFamily="18" charset="0"/>
              </a:rPr>
              <a:t>emergency and critical care situations where moving a patient may be undesirable and/or not feasible.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860000"/>
              </a:buClr>
              <a:buFont typeface="Wingdings" pitchFamily="2" charset="2"/>
              <a:buChar char="q"/>
            </a:pP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Eliminate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distance barriers and improve access </a:t>
            </a:r>
            <a:r>
              <a:rPr lang="en-IN" sz="2400" dirty="0">
                <a:latin typeface="Times New Roman" pitchFamily="18" charset="0"/>
                <a:ea typeface="Times New Roman"/>
                <a:cs typeface="Times New Roman" pitchFamily="18" charset="0"/>
              </a:rPr>
              <a:t>to quality health </a:t>
            </a:r>
            <a:r>
              <a:rPr lang="en-IN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services.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860000"/>
              </a:buClr>
              <a:buFont typeface="Wingdings" pitchFamily="2" charset="2"/>
              <a:buChar char="q"/>
            </a:pP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Facilitate</a:t>
            </a:r>
            <a:r>
              <a:rPr lang="en-IN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IN" sz="2400" dirty="0">
                <a:latin typeface="Times New Roman" pitchFamily="18" charset="0"/>
                <a:ea typeface="Times New Roman"/>
                <a:cs typeface="Times New Roman" pitchFamily="18" charset="0"/>
              </a:rPr>
              <a:t>patients and rural practitioners’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access to specialist health services and 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support.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860000"/>
              </a:buClr>
              <a:buFont typeface="Wingdings" pitchFamily="2" charset="2"/>
              <a:buChar char="q"/>
            </a:pP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Lessen the inconvenience</a:t>
            </a:r>
            <a:r>
              <a:rPr lang="en-IN" sz="2400" dirty="0">
                <a:latin typeface="Times New Roman" pitchFamily="18" charset="0"/>
                <a:ea typeface="Times New Roman"/>
                <a:cs typeface="Times New Roman" pitchFamily="18" charset="0"/>
              </a:rPr>
              <a:t>, Patient need not travel and/or cost of patient </a:t>
            </a:r>
            <a:r>
              <a:rPr lang="en-IN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transfers.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1200"/>
              </a:spcAft>
              <a:buClr>
                <a:srgbClr val="860000"/>
              </a:buClr>
              <a:buFont typeface="Wingdings" pitchFamily="2" charset="2"/>
              <a:buChar char="q"/>
            </a:pP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Reduce unnecessary travel time </a:t>
            </a:r>
            <a:r>
              <a:rPr lang="en-IN" sz="2400" dirty="0">
                <a:latin typeface="Times New Roman" pitchFamily="18" charset="0"/>
                <a:ea typeface="Times New Roman"/>
                <a:cs typeface="Times New Roman" pitchFamily="18" charset="0"/>
              </a:rPr>
              <a:t>for health </a:t>
            </a:r>
            <a:r>
              <a:rPr lang="en-IN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professionals.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6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066800" y="1371600"/>
            <a:ext cx="3200400" cy="47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kern="0" dirty="0" smtClean="0">
                <a:solidFill>
                  <a:srgbClr val="0070C0"/>
                </a:solidFill>
                <a:latin typeface="Cambria" pitchFamily="18" charset="0"/>
              </a:rPr>
              <a:t>Year-wise progress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2435256"/>
              </p:ext>
            </p:extLst>
          </p:nvPr>
        </p:nvGraphicFramePr>
        <p:xfrm>
          <a:off x="210740" y="1447800"/>
          <a:ext cx="46482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2" descr="C:\Users\lenovo\Desktop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80" y="3327167"/>
            <a:ext cx="3733800" cy="330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5"/>
          <p:cNvSpPr txBox="1">
            <a:spLocks/>
          </p:cNvSpPr>
          <p:nvPr/>
        </p:nvSpPr>
        <p:spPr>
          <a:xfrm>
            <a:off x="4858940" y="2438400"/>
            <a:ext cx="4231481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marR="0" lvl="0" indent="-342900" algn="ctr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FD293"/>
              </a:buClr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rgbClr val="0070C0"/>
                </a:solidFill>
                <a:latin typeface="Cambria" pitchFamily="18" charset="0"/>
                <a:ea typeface="+mj-ea"/>
                <a:cs typeface="+mj-cs"/>
              </a:rPr>
              <a:t>Total Opinions received through Telemedicine in 2012- 2013</a:t>
            </a:r>
            <a:endParaRPr lang="en-US" sz="2000" b="1" kern="0" dirty="0">
              <a:solidFill>
                <a:srgbClr val="0070C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44240" y="634425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+mj-ea"/>
                <a:cs typeface="+mj-cs"/>
              </a:rPr>
              <a:t>Telemedicine-Progress so far</a:t>
            </a:r>
          </a:p>
        </p:txBody>
      </p:sp>
    </p:spTree>
    <p:extLst>
      <p:ext uri="{BB962C8B-B14F-4D97-AF65-F5344CB8AC3E}">
        <p14:creationId xmlns:p14="http://schemas.microsoft.com/office/powerpoint/2010/main" val="4552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2378" y="3011269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Urolithiasis CME at, DH Telemedicine Centre Osmanabad (Patient Node) Paramedical Staff with Government Medical </a:t>
            </a:r>
            <a:r>
              <a:rPr lang="en-US" sz="1400" dirty="0" err="1" smtClean="0"/>
              <a:t>College,Aurangabad</a:t>
            </a:r>
            <a:r>
              <a:rPr lang="en-US" sz="1400" dirty="0" smtClean="0"/>
              <a:t>(Specialist </a:t>
            </a:r>
            <a:r>
              <a:rPr lang="en-US" sz="1400" dirty="0"/>
              <a:t>Node)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39" y="781050"/>
            <a:ext cx="6319045" cy="219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46" y="3847045"/>
            <a:ext cx="6413638" cy="240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8662" y="6252159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TB CME at, SDH Telemedicine Centre Akluj (Patient Node) for ASHA (Dist</a:t>
            </a:r>
            <a:r>
              <a:rPr lang="en-US" sz="1400" dirty="0" smtClean="0"/>
              <a:t>.–</a:t>
            </a:r>
            <a:r>
              <a:rPr lang="en-US" sz="1400" dirty="0"/>
              <a:t>Solapur) with BJMC,Pune (Specialist Node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8" name="Picture 2" descr="C:\Users\lenovo\Desktop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1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91054"/>
            <a:ext cx="3038476" cy="205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D:\Desktop on 6-5-13\2013-14 Hardware Issues\Tele-ophthal\DSC007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98" y="927840"/>
            <a:ext cx="2836101" cy="19490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838200" y="2960853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 smtClean="0"/>
              <a:t>Tele-ophthalmology </a:t>
            </a:r>
            <a:r>
              <a:rPr lang="en-IN" sz="1600" dirty="0"/>
              <a:t>innovative activity </a:t>
            </a:r>
            <a:r>
              <a:rPr lang="en-IN" sz="1600" dirty="0" smtClean="0"/>
              <a:t>started in</a:t>
            </a:r>
            <a:r>
              <a:rPr lang="en-US" sz="1600" dirty="0"/>
              <a:t> tribal area for e.g. Nandurbar, </a:t>
            </a:r>
            <a:r>
              <a:rPr lang="en-US" sz="1600" dirty="0" smtClean="0"/>
              <a:t>Amravati (Melghat) Districts at</a:t>
            </a:r>
            <a:r>
              <a:rPr lang="en-IN" sz="1600" dirty="0" smtClean="0"/>
              <a:t> </a:t>
            </a:r>
            <a:r>
              <a:rPr lang="en-IN" sz="1600" dirty="0"/>
              <a:t>telemedicine </a:t>
            </a:r>
            <a:r>
              <a:rPr lang="en-IN" sz="1600" dirty="0" smtClean="0"/>
              <a:t>centres</a:t>
            </a:r>
            <a:endParaRPr lang="en-US" sz="16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86" y="3872132"/>
            <a:ext cx="3087414" cy="223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3872133"/>
            <a:ext cx="2950419" cy="223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09600" y="6135469"/>
            <a:ext cx="792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dirty="0" smtClean="0"/>
              <a:t>Tele-ophthalmology </a:t>
            </a:r>
            <a:r>
              <a:rPr lang="en-IN" sz="1600" dirty="0"/>
              <a:t>innovative activity </a:t>
            </a:r>
            <a:r>
              <a:rPr lang="en-IN" sz="1600" dirty="0" smtClean="0"/>
              <a:t>started in</a:t>
            </a:r>
            <a:r>
              <a:rPr lang="en-US" sz="1600" dirty="0"/>
              <a:t> tribal area for e.g. </a:t>
            </a:r>
            <a:r>
              <a:rPr lang="en-US" sz="1600" dirty="0" smtClean="0"/>
              <a:t>Nandurbar  &amp; Gadchiroli Districts at</a:t>
            </a:r>
            <a:r>
              <a:rPr lang="en-IN" sz="1600" dirty="0" smtClean="0"/>
              <a:t> </a:t>
            </a:r>
            <a:r>
              <a:rPr lang="en-IN" sz="1600" dirty="0"/>
              <a:t>telemedicine </a:t>
            </a:r>
            <a:r>
              <a:rPr lang="en-IN" sz="1600" dirty="0" smtClean="0"/>
              <a:t>centres</a:t>
            </a:r>
            <a:endParaRPr lang="en-US" sz="1600" dirty="0"/>
          </a:p>
        </p:txBody>
      </p:sp>
      <p:pic>
        <p:nvPicPr>
          <p:cNvPr id="13" name="Picture 2" descr="C:\Users\lenovo\Desktop\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" y="533400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+mj-ea"/>
                <a:cs typeface="+mj-cs"/>
              </a:rPr>
              <a:t>Telemedicine Achievements 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524000"/>
            <a:ext cx="806676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Clr>
                <a:srgbClr val="860000"/>
              </a:buClr>
              <a:buFont typeface="Wingdings" pitchFamily="2" charset="2"/>
              <a:buChar char="q"/>
              <a:defRPr/>
            </a:pPr>
            <a:r>
              <a:rPr lang="en-US" sz="2200" dirty="0" smtClean="0">
                <a:solidFill>
                  <a:srgbClr val="0070C0"/>
                </a:solidFill>
                <a:latin typeface="Cambria" pitchFamily="18" charset="0"/>
              </a:rPr>
              <a:t>Video </a:t>
            </a:r>
            <a:r>
              <a:rPr lang="en-US" sz="2200" dirty="0">
                <a:solidFill>
                  <a:srgbClr val="0070C0"/>
                </a:solidFill>
                <a:latin typeface="Cambria" pitchFamily="18" charset="0"/>
              </a:rPr>
              <a:t>conferencing </a:t>
            </a:r>
            <a:r>
              <a:rPr lang="en-US" sz="2200" dirty="0">
                <a:latin typeface="Cambria" pitchFamily="18" charset="0"/>
              </a:rPr>
              <a:t>facility for online consultation.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Clr>
                <a:srgbClr val="860000"/>
              </a:buClr>
              <a:buFont typeface="Wingdings" pitchFamily="2" charset="2"/>
              <a:buChar char="q"/>
              <a:defRPr/>
            </a:pPr>
            <a:r>
              <a:rPr lang="en-US" sz="2200" dirty="0" smtClean="0">
                <a:solidFill>
                  <a:srgbClr val="0070C0"/>
                </a:solidFill>
                <a:latin typeface="Cambria" pitchFamily="18" charset="0"/>
              </a:rPr>
              <a:t>Total 48,970 </a:t>
            </a:r>
            <a:r>
              <a:rPr lang="en-US" sz="2200" dirty="0">
                <a:solidFill>
                  <a:srgbClr val="0070C0"/>
                </a:solidFill>
                <a:latin typeface="Cambria" pitchFamily="18" charset="0"/>
              </a:rPr>
              <a:t>patient referred &amp; 48670 expert opinions given </a:t>
            </a:r>
            <a:r>
              <a:rPr lang="en-US" sz="2200" dirty="0" smtClean="0">
                <a:latin typeface="Cambria" pitchFamily="18" charset="0"/>
              </a:rPr>
              <a:t>at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860000"/>
              </a:buClr>
              <a:defRPr/>
            </a:pPr>
            <a:r>
              <a:rPr lang="en-US" sz="2200" dirty="0" smtClean="0">
                <a:latin typeface="Cambria" pitchFamily="18" charset="0"/>
              </a:rPr>
              <a:t> District </a:t>
            </a:r>
            <a:r>
              <a:rPr lang="en-US" sz="2200" dirty="0">
                <a:latin typeface="Cambria" pitchFamily="18" charset="0"/>
              </a:rPr>
              <a:t>/ Sub </a:t>
            </a:r>
            <a:r>
              <a:rPr lang="en-US" sz="2200" dirty="0" smtClean="0">
                <a:latin typeface="Cambria" pitchFamily="18" charset="0"/>
              </a:rPr>
              <a:t>district </a:t>
            </a:r>
            <a:r>
              <a:rPr lang="en-US" sz="2200" dirty="0">
                <a:latin typeface="Cambria" pitchFamily="18" charset="0"/>
              </a:rPr>
              <a:t>hospital through telemedicine </a:t>
            </a:r>
            <a:r>
              <a:rPr lang="en-US" sz="2200" dirty="0" smtClean="0">
                <a:latin typeface="Cambria" pitchFamily="18" charset="0"/>
              </a:rPr>
              <a:t>Centre.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Clr>
                <a:srgbClr val="860000"/>
              </a:buClr>
              <a:buFont typeface="Wingdings" pitchFamily="2" charset="2"/>
              <a:buChar char="q"/>
              <a:defRPr/>
            </a:pPr>
            <a:r>
              <a:rPr lang="en-US" sz="2200" dirty="0" smtClean="0">
                <a:solidFill>
                  <a:srgbClr val="0070C0"/>
                </a:solidFill>
                <a:latin typeface="Cambria" pitchFamily="18" charset="0"/>
              </a:rPr>
              <a:t>376 CME conducted till date </a:t>
            </a:r>
            <a:r>
              <a:rPr lang="en-US" sz="2200" dirty="0" smtClean="0">
                <a:latin typeface="Cambria" pitchFamily="18" charset="0"/>
              </a:rPr>
              <a:t>for Doctors &amp; Para- Medical Staff at  </a:t>
            </a:r>
            <a:r>
              <a:rPr lang="en-US" sz="2200" dirty="0">
                <a:latin typeface="Cambria" pitchFamily="18" charset="0"/>
              </a:rPr>
              <a:t>District / Sub </a:t>
            </a:r>
            <a:r>
              <a:rPr lang="en-US" sz="2200" dirty="0" smtClean="0">
                <a:latin typeface="Cambria" pitchFamily="18" charset="0"/>
              </a:rPr>
              <a:t>District </a:t>
            </a:r>
            <a:r>
              <a:rPr lang="en-US" sz="2200" dirty="0">
                <a:latin typeface="Cambria" pitchFamily="18" charset="0"/>
              </a:rPr>
              <a:t>Hospital, Telemedicine </a:t>
            </a:r>
            <a:r>
              <a:rPr lang="en-US" sz="2200" dirty="0" smtClean="0">
                <a:latin typeface="Cambria" pitchFamily="18" charset="0"/>
              </a:rPr>
              <a:t>Centre.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Clr>
                <a:srgbClr val="860000"/>
              </a:buClr>
              <a:buFont typeface="Wingdings" pitchFamily="2" charset="2"/>
              <a:buChar char="q"/>
              <a:defRPr/>
            </a:pPr>
            <a:r>
              <a:rPr lang="en-US" sz="2200" dirty="0" smtClean="0">
                <a:solidFill>
                  <a:srgbClr val="0070C0"/>
                </a:solidFill>
                <a:latin typeface="Cambria" pitchFamily="18" charset="0"/>
              </a:rPr>
              <a:t>Online </a:t>
            </a:r>
            <a:r>
              <a:rPr lang="en-US" sz="2200" dirty="0" err="1" smtClean="0">
                <a:solidFill>
                  <a:srgbClr val="0070C0"/>
                </a:solidFill>
                <a:latin typeface="Cambria" pitchFamily="18" charset="0"/>
              </a:rPr>
              <a:t>OPD</a:t>
            </a:r>
            <a:r>
              <a:rPr lang="en-US" sz="2200" dirty="0" smtClean="0">
                <a:solidFill>
                  <a:srgbClr val="0070C0"/>
                </a:solidFill>
                <a:latin typeface="Cambria" pitchFamily="18" charset="0"/>
              </a:rPr>
              <a:t> conducted</a:t>
            </a:r>
            <a:r>
              <a:rPr lang="en-US" sz="2200" dirty="0" smtClean="0">
                <a:latin typeface="Cambria" pitchFamily="18" charset="0"/>
              </a:rPr>
              <a:t> for </a:t>
            </a:r>
            <a:r>
              <a:rPr lang="en-US" sz="2200" dirty="0" err="1" smtClean="0">
                <a:latin typeface="Cambria" pitchFamily="18" charset="0"/>
              </a:rPr>
              <a:t>Paediatrics</a:t>
            </a:r>
            <a:r>
              <a:rPr lang="en-US" sz="2200" dirty="0" smtClean="0">
                <a:latin typeface="Cambria" pitchFamily="18" charset="0"/>
              </a:rPr>
              <a:t>, Sickle cell patients in </a:t>
            </a:r>
            <a:r>
              <a:rPr lang="en-US" sz="2200" dirty="0">
                <a:latin typeface="Cambria" pitchFamily="18" charset="0"/>
              </a:rPr>
              <a:t>remote and tribal </a:t>
            </a:r>
            <a:r>
              <a:rPr lang="en-US" sz="2200" dirty="0" smtClean="0">
                <a:latin typeface="Cambria" pitchFamily="18" charset="0"/>
              </a:rPr>
              <a:t>area </a:t>
            </a:r>
            <a:r>
              <a:rPr lang="en-US" sz="2200" dirty="0">
                <a:latin typeface="Cambria" pitchFamily="18" charset="0"/>
              </a:rPr>
              <a:t>for e.g. </a:t>
            </a:r>
            <a:r>
              <a:rPr lang="en-US" sz="2200" dirty="0" err="1">
                <a:latin typeface="Cambria" pitchFamily="18" charset="0"/>
              </a:rPr>
              <a:t>Nandurbar</a:t>
            </a:r>
            <a:r>
              <a:rPr lang="en-US" sz="2200" dirty="0">
                <a:latin typeface="Cambria" pitchFamily="18" charset="0"/>
              </a:rPr>
              <a:t>, </a:t>
            </a:r>
            <a:r>
              <a:rPr lang="en-US" sz="2200" dirty="0" err="1">
                <a:latin typeface="Cambria" pitchFamily="18" charset="0"/>
              </a:rPr>
              <a:t>Melghat</a:t>
            </a:r>
            <a:r>
              <a:rPr lang="en-US" sz="2200" dirty="0">
                <a:latin typeface="Cambria" pitchFamily="18" charset="0"/>
              </a:rPr>
              <a:t> &amp; </a:t>
            </a:r>
            <a:r>
              <a:rPr lang="en-US" sz="2200" dirty="0" err="1" smtClean="0">
                <a:latin typeface="Cambria" pitchFamily="18" charset="0"/>
              </a:rPr>
              <a:t>Gadchiroli</a:t>
            </a:r>
            <a:endParaRPr lang="en-US" sz="2200" dirty="0" smtClean="0">
              <a:latin typeface="Cambria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860000"/>
              </a:buClr>
              <a:defRPr/>
            </a:pPr>
            <a:r>
              <a:rPr lang="en-US" sz="2200" dirty="0">
                <a:latin typeface="Cambria" pitchFamily="18" charset="0"/>
              </a:rPr>
              <a:t> </a:t>
            </a:r>
            <a:r>
              <a:rPr lang="en-US" sz="2200" dirty="0" smtClean="0">
                <a:latin typeface="Cambria" pitchFamily="18" charset="0"/>
              </a:rPr>
              <a:t>     </a:t>
            </a:r>
            <a:r>
              <a:rPr lang="en-US" sz="2200" dirty="0">
                <a:latin typeface="Cambria" pitchFamily="18" charset="0"/>
              </a:rPr>
              <a:t>Districts</a:t>
            </a:r>
            <a:r>
              <a:rPr lang="en-US" sz="2200" dirty="0" smtClean="0">
                <a:latin typeface="Cambria" pitchFamily="18" charset="0"/>
              </a:rPr>
              <a:t>.</a:t>
            </a:r>
            <a:endParaRPr lang="en-US" sz="2200" dirty="0">
              <a:latin typeface="Cambria" pitchFamily="18" charset="0"/>
            </a:endParaRPr>
          </a:p>
        </p:txBody>
      </p:sp>
      <p:pic>
        <p:nvPicPr>
          <p:cNvPr id="7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46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65" y="1181100"/>
            <a:ext cx="3257550" cy="214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74" y="3581400"/>
            <a:ext cx="316230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524000"/>
            <a:ext cx="57912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860000"/>
              </a:buCl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Cambria" pitchFamily="18" charset="0"/>
              </a:rPr>
              <a:t> Not </a:t>
            </a:r>
            <a:r>
              <a:rPr lang="en-US" sz="2200" dirty="0">
                <a:latin typeface="Cambria" pitchFamily="18" charset="0"/>
              </a:rPr>
              <a:t>Only </a:t>
            </a:r>
            <a:r>
              <a:rPr lang="en-US" sz="2200" dirty="0" smtClean="0">
                <a:latin typeface="Cambria" pitchFamily="18" charset="0"/>
              </a:rPr>
              <a:t>Allopathic, </a:t>
            </a:r>
            <a:r>
              <a:rPr lang="en-US" sz="2200" dirty="0">
                <a:latin typeface="Cambria" pitchFamily="18" charset="0"/>
              </a:rPr>
              <a:t>but also </a:t>
            </a:r>
            <a:r>
              <a:rPr lang="en-US" sz="2200" dirty="0" err="1" smtClean="0">
                <a:latin typeface="Cambria" pitchFamily="18" charset="0"/>
              </a:rPr>
              <a:t>Ayurvedic</a:t>
            </a:r>
            <a:r>
              <a:rPr lang="en-US" sz="2200" dirty="0" smtClean="0">
                <a:latin typeface="Cambria" pitchFamily="18" charset="0"/>
              </a:rPr>
              <a:t> &amp; </a:t>
            </a:r>
            <a:r>
              <a:rPr lang="en-US" sz="2200" dirty="0" err="1">
                <a:latin typeface="Cambria" pitchFamily="18" charset="0"/>
              </a:rPr>
              <a:t>Unani</a:t>
            </a:r>
            <a:r>
              <a:rPr lang="en-US" sz="2200" dirty="0">
                <a:latin typeface="Cambria" pitchFamily="18" charset="0"/>
              </a:rPr>
              <a:t> Specialty Consultation </a:t>
            </a:r>
            <a:r>
              <a:rPr lang="en-US" sz="2200" dirty="0" smtClean="0">
                <a:latin typeface="Cambria" pitchFamily="18" charset="0"/>
              </a:rPr>
              <a:t>given </a:t>
            </a:r>
            <a:r>
              <a:rPr lang="en-US" sz="2200" dirty="0">
                <a:latin typeface="Cambria" pitchFamily="18" charset="0"/>
              </a:rPr>
              <a:t>during Video Conversation. </a:t>
            </a:r>
          </a:p>
          <a:p>
            <a:pPr algn="just">
              <a:lnSpc>
                <a:spcPct val="150000"/>
              </a:lnSpc>
              <a:buClr>
                <a:srgbClr val="860000"/>
              </a:buClr>
              <a:buFont typeface="Wingdings" pitchFamily="2" charset="2"/>
              <a:buChar char="q"/>
              <a:defRPr/>
            </a:pPr>
            <a:r>
              <a:rPr lang="en-US" sz="2200" dirty="0" smtClean="0">
                <a:solidFill>
                  <a:srgbClr val="0070C0"/>
                </a:solidFill>
                <a:latin typeface="Cambria" pitchFamily="18" charset="0"/>
              </a:rPr>
              <a:t> Tele-ophthalmology started </a:t>
            </a:r>
            <a:r>
              <a:rPr lang="en-US" sz="2200" dirty="0">
                <a:latin typeface="Cambria" pitchFamily="18" charset="0"/>
              </a:rPr>
              <a:t>at telemedicine </a:t>
            </a:r>
            <a:r>
              <a:rPr lang="en-US" sz="2200" dirty="0" err="1" smtClean="0">
                <a:latin typeface="Cambria" pitchFamily="18" charset="0"/>
              </a:rPr>
              <a:t>centres</a:t>
            </a:r>
            <a:r>
              <a:rPr lang="en-US" sz="2200" dirty="0" smtClean="0">
                <a:latin typeface="Cambria" pitchFamily="18" charset="0"/>
              </a:rPr>
              <a:t> </a:t>
            </a:r>
            <a:r>
              <a:rPr lang="en-US" sz="2200" dirty="0" smtClean="0">
                <a:solidFill>
                  <a:srgbClr val="0070C0"/>
                </a:solidFill>
                <a:latin typeface="Cambria" pitchFamily="18" charset="0"/>
              </a:rPr>
              <a:t>in remote tribal areas</a:t>
            </a:r>
            <a:r>
              <a:rPr lang="en-US" sz="2200" dirty="0" smtClean="0">
                <a:latin typeface="Cambria" pitchFamily="18" charset="0"/>
              </a:rPr>
              <a:t> </a:t>
            </a:r>
            <a:r>
              <a:rPr lang="en-US" sz="2200" dirty="0">
                <a:latin typeface="Cambria" pitchFamily="18" charset="0"/>
              </a:rPr>
              <a:t>e.g. </a:t>
            </a:r>
            <a:r>
              <a:rPr lang="en-US" sz="2200" dirty="0" err="1" smtClean="0">
                <a:latin typeface="Cambria" pitchFamily="18" charset="0"/>
              </a:rPr>
              <a:t>Nandurbar</a:t>
            </a:r>
            <a:r>
              <a:rPr lang="en-US" sz="2200" dirty="0">
                <a:latin typeface="Cambria" pitchFamily="18" charset="0"/>
              </a:rPr>
              <a:t>, Amravati (</a:t>
            </a:r>
            <a:r>
              <a:rPr lang="en-US" sz="2200" dirty="0" err="1">
                <a:latin typeface="Cambria" pitchFamily="18" charset="0"/>
              </a:rPr>
              <a:t>Melghat</a:t>
            </a:r>
            <a:r>
              <a:rPr lang="en-US" sz="2200" dirty="0">
                <a:latin typeface="Cambria" pitchFamily="18" charset="0"/>
              </a:rPr>
              <a:t>) &amp; </a:t>
            </a:r>
            <a:r>
              <a:rPr lang="en-US" sz="2200" dirty="0" err="1">
                <a:latin typeface="Cambria" pitchFamily="18" charset="0"/>
              </a:rPr>
              <a:t>Gadchiroli</a:t>
            </a:r>
            <a:r>
              <a:rPr lang="en-US" sz="2200" dirty="0">
                <a:latin typeface="Cambria" pitchFamily="18" charset="0"/>
              </a:rPr>
              <a:t> </a:t>
            </a:r>
            <a:r>
              <a:rPr lang="en-US" sz="2200" dirty="0" smtClean="0">
                <a:latin typeface="Cambria" pitchFamily="18" charset="0"/>
              </a:rPr>
              <a:t>Districts.</a:t>
            </a:r>
          </a:p>
          <a:p>
            <a:pPr algn="just">
              <a:lnSpc>
                <a:spcPct val="150000"/>
              </a:lnSpc>
              <a:buClr>
                <a:srgbClr val="860000"/>
              </a:buClr>
              <a:buFont typeface="Wingdings" pitchFamily="2" charset="2"/>
              <a:buChar char="q"/>
              <a:defRPr/>
            </a:pPr>
            <a:r>
              <a:rPr lang="en-US" sz="2200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2200" dirty="0" smtClean="0">
                <a:solidFill>
                  <a:srgbClr val="0070C0"/>
                </a:solidFill>
                <a:latin typeface="Cambria" pitchFamily="18" charset="0"/>
              </a:rPr>
              <a:t>BEST </a:t>
            </a:r>
            <a:r>
              <a:rPr lang="en-US" sz="2200" dirty="0">
                <a:solidFill>
                  <a:srgbClr val="0070C0"/>
                </a:solidFill>
                <a:latin typeface="Cambria" pitchFamily="18" charset="0"/>
              </a:rPr>
              <a:t>POSTER </a:t>
            </a:r>
            <a:r>
              <a:rPr lang="en-US" sz="2200" dirty="0" smtClean="0">
                <a:solidFill>
                  <a:srgbClr val="0070C0"/>
                </a:solidFill>
                <a:latin typeface="Cambria" pitchFamily="18" charset="0"/>
              </a:rPr>
              <a:t>AWARD </a:t>
            </a:r>
            <a:r>
              <a:rPr lang="en-US" sz="2200" dirty="0" smtClean="0">
                <a:latin typeface="Cambria" pitchFamily="18" charset="0"/>
              </a:rPr>
              <a:t>at 8</a:t>
            </a:r>
            <a:r>
              <a:rPr lang="en-US" sz="2200" baseline="30000" dirty="0" smtClean="0">
                <a:latin typeface="Cambria" pitchFamily="18" charset="0"/>
              </a:rPr>
              <a:t>th</a:t>
            </a:r>
            <a:r>
              <a:rPr lang="en-US" sz="2200" dirty="0" smtClean="0">
                <a:latin typeface="Cambria" pitchFamily="18" charset="0"/>
              </a:rPr>
              <a:t> International </a:t>
            </a:r>
            <a:r>
              <a:rPr lang="en-US" sz="2200" dirty="0">
                <a:latin typeface="Cambria" pitchFamily="18" charset="0"/>
              </a:rPr>
              <a:t>Telemedicine Conference 2012 of Telemedicine Society </a:t>
            </a:r>
            <a:r>
              <a:rPr lang="en-US" sz="2200" dirty="0" smtClean="0">
                <a:latin typeface="Cambria" pitchFamily="18" charset="0"/>
              </a:rPr>
              <a:t>of India </a:t>
            </a:r>
            <a:r>
              <a:rPr lang="en-US" sz="2200" dirty="0">
                <a:latin typeface="Cambria" pitchFamily="18" charset="0"/>
              </a:rPr>
              <a:t>at </a:t>
            </a:r>
            <a:r>
              <a:rPr lang="en-US" sz="2200" dirty="0" smtClean="0">
                <a:latin typeface="Cambria" pitchFamily="18" charset="0"/>
              </a:rPr>
              <a:t>Coimbatore.</a:t>
            </a:r>
            <a:endParaRPr lang="en-US" sz="2200" dirty="0">
              <a:latin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457200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32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+mj-ea"/>
                <a:cs typeface="+mj-cs"/>
              </a:rPr>
              <a:t>Achievements …</a:t>
            </a:r>
            <a:r>
              <a:rPr lang="en-US" sz="2400" b="1" dirty="0" err="1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+mj-ea"/>
                <a:cs typeface="+mj-cs"/>
              </a:rPr>
              <a:t>contd</a:t>
            </a:r>
            <a:endParaRPr lang="en-US" sz="2400" b="1" dirty="0">
              <a:solidFill>
                <a:srgbClr val="C09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0" name="Picture 2" descr="C:\Users\lenovo\Desktop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8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0668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practices under e-governance </a:t>
            </a:r>
            <a:br>
              <a:rPr lang="en-US" sz="36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Maharashtra</a:t>
            </a:r>
            <a:endParaRPr lang="en-US" sz="3600" b="1" dirty="0">
              <a:solidFill>
                <a:srgbClr val="96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4350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dirty="0" smtClean="0"/>
              <a:t>e-office with e-banking </a:t>
            </a:r>
            <a:r>
              <a:rPr lang="en-US" dirty="0" smtClean="0"/>
              <a:t>-</a:t>
            </a:r>
            <a:r>
              <a:rPr lang="en-US" sz="2400" b="1" dirty="0">
                <a:solidFill>
                  <a:srgbClr val="0070C0"/>
                </a:solidFill>
              </a:rPr>
              <a:t>Proud to be 1</a:t>
            </a:r>
            <a:r>
              <a:rPr lang="en-US" sz="2400" b="1" baseline="30000" dirty="0">
                <a:solidFill>
                  <a:srgbClr val="0070C0"/>
                </a:solidFill>
              </a:rPr>
              <a:t>st</a:t>
            </a:r>
            <a:r>
              <a:rPr lang="en-US" sz="2400" b="1" dirty="0">
                <a:solidFill>
                  <a:srgbClr val="0070C0"/>
                </a:solidFill>
              </a:rPr>
              <a:t> e-office in Maharashtra</a:t>
            </a: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dirty="0" smtClean="0"/>
              <a:t>Health Advisory Call Center (</a:t>
            </a:r>
            <a:r>
              <a:rPr lang="en-US" dirty="0" err="1" smtClean="0"/>
              <a:t>HACC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dirty="0" smtClean="0"/>
              <a:t>Telemedicine</a:t>
            </a:r>
          </a:p>
          <a:p>
            <a:pPr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dirty="0" err="1" smtClean="0"/>
              <a:t>ASHA</a:t>
            </a:r>
            <a:r>
              <a:rPr lang="en-US" dirty="0" smtClean="0"/>
              <a:t> software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endParaRPr lang="en-US" sz="1100" dirty="0" smtClean="0"/>
          </a:p>
          <a:p>
            <a:pPr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</a:pPr>
            <a:r>
              <a:rPr lang="en-US" sz="2400" dirty="0" smtClean="0"/>
              <a:t>Other e-initiatives in</a:t>
            </a:r>
          </a:p>
          <a:p>
            <a:pPr marL="109537" indent="0">
              <a:buClr>
                <a:schemeClr val="accent6">
                  <a:lumMod val="75000"/>
                </a:schemeClr>
              </a:buClr>
              <a:buNone/>
            </a:pPr>
            <a:r>
              <a:rPr lang="en-US" sz="2400" dirty="0"/>
              <a:t> </a:t>
            </a:r>
            <a:r>
              <a:rPr lang="en-US" sz="2400" dirty="0" smtClean="0"/>
              <a:t>  Public </a:t>
            </a:r>
            <a:r>
              <a:rPr lang="en-US" sz="2400" dirty="0"/>
              <a:t>Health Department</a:t>
            </a:r>
          </a:p>
          <a:p>
            <a:endParaRPr lang="en-US" dirty="0"/>
          </a:p>
        </p:txBody>
      </p:sp>
      <p:pic>
        <p:nvPicPr>
          <p:cNvPr id="4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egov.eletsonline.com/wp-content/uploads/2012/09/e-maharashtra-logo-magazine-por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48200"/>
            <a:ext cx="350520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1066800"/>
          </a:xfrm>
        </p:spPr>
        <p:txBody>
          <a:bodyPr/>
          <a:lstStyle/>
          <a:p>
            <a:pPr algn="ctr"/>
            <a:r>
              <a:rPr lang="en-IN" sz="28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Success </a:t>
            </a:r>
            <a:r>
              <a:rPr lang="en-IN" sz="2800" b="1" dirty="0" smtClean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Stories </a:t>
            </a:r>
            <a:r>
              <a:rPr lang="en-IN" sz="28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of </a:t>
            </a:r>
            <a:r>
              <a:rPr lang="en-IN" sz="2800" b="1" dirty="0" smtClean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>Telemedicine in Maharashtra</a:t>
            </a:r>
            <a:r>
              <a:rPr lang="en-US" sz="28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  <a:t/>
            </a:r>
            <a:br>
              <a:rPr lang="en-US" sz="28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</a:rPr>
            </a:br>
            <a:endParaRPr lang="en-US" sz="2800" b="1" dirty="0">
              <a:solidFill>
                <a:srgbClr val="C09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520266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78" y="3429000"/>
            <a:ext cx="443102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lenovo\Desktop\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18288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A child born with four feet operated successfully through Telemedicine in </a:t>
            </a:r>
            <a:r>
              <a:rPr lang="en-US" sz="1600" dirty="0" err="1">
                <a:solidFill>
                  <a:srgbClr val="0070C0"/>
                </a:solidFill>
              </a:rPr>
              <a:t>W</a:t>
            </a:r>
            <a:r>
              <a:rPr lang="en-US" sz="1600" dirty="0" err="1" smtClean="0">
                <a:solidFill>
                  <a:srgbClr val="0070C0"/>
                </a:solidFill>
              </a:rPr>
              <a:t>ashim</a:t>
            </a:r>
            <a:r>
              <a:rPr lang="en-US" sz="1600" dirty="0" smtClean="0">
                <a:solidFill>
                  <a:srgbClr val="0070C0"/>
                </a:solidFill>
              </a:rPr>
              <a:t> District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5355067" y="2290465"/>
            <a:ext cx="436133" cy="224135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7167" y="5797033"/>
            <a:ext cx="3553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A woman with skin infection treated  successfully through Telemedicine in </a:t>
            </a:r>
            <a:r>
              <a:rPr lang="en-US" sz="1600" dirty="0" err="1" smtClean="0">
                <a:solidFill>
                  <a:srgbClr val="0070C0"/>
                </a:solidFill>
              </a:rPr>
              <a:t>Wardha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district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191000" y="6100465"/>
            <a:ext cx="521978" cy="22413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1295400"/>
            <a:ext cx="838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645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60000"/>
              </a:buClr>
              <a:buFont typeface="Wingdings" pitchFamily="2" charset="2"/>
              <a:buChar char="q"/>
            </a:pPr>
            <a:r>
              <a:rPr lang="en-IN" sz="2400" dirty="0" smtClean="0">
                <a:solidFill>
                  <a:srgbClr val="0070C0"/>
                </a:solidFill>
                <a:latin typeface="Times New Roman"/>
                <a:ea typeface="Times New Roman"/>
                <a:cs typeface="Mangal"/>
              </a:rPr>
              <a:t>Improving </a:t>
            </a:r>
            <a:r>
              <a:rPr lang="en-IN" sz="2400" dirty="0">
                <a:solidFill>
                  <a:srgbClr val="0070C0"/>
                </a:solidFill>
                <a:latin typeface="Times New Roman"/>
                <a:ea typeface="Times New Roman"/>
                <a:cs typeface="Mangal"/>
              </a:rPr>
              <a:t>strengthening &amp; functioning of existing </a:t>
            </a:r>
            <a:r>
              <a:rPr lang="en-IN" sz="2400" dirty="0">
                <a:latin typeface="Times New Roman"/>
                <a:ea typeface="Times New Roman"/>
                <a:cs typeface="Mangal"/>
              </a:rPr>
              <a:t>District and Sub District Hospitals </a:t>
            </a:r>
            <a:r>
              <a:rPr lang="en-IN" sz="2400" dirty="0">
                <a:solidFill>
                  <a:srgbClr val="0070C0"/>
                </a:solidFill>
                <a:latin typeface="Times New Roman"/>
                <a:ea typeface="Times New Roman"/>
                <a:cs typeface="Mangal"/>
              </a:rPr>
              <a:t>Patient nodes </a:t>
            </a:r>
            <a:r>
              <a:rPr lang="en-IN" sz="2400" dirty="0" smtClean="0">
                <a:latin typeface="Times New Roman"/>
                <a:ea typeface="Times New Roman"/>
                <a:cs typeface="Mangal"/>
              </a:rPr>
              <a:t>for better and improved utilization.</a:t>
            </a:r>
            <a:endParaRPr lang="en-US" sz="2400" dirty="0" smtClean="0">
              <a:ea typeface="Times New Roman"/>
              <a:cs typeface="Mangal"/>
            </a:endParaRPr>
          </a:p>
          <a:p>
            <a:pPr marL="80645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60000"/>
              </a:buClr>
              <a:buFont typeface="Wingdings" pitchFamily="2" charset="2"/>
              <a:buChar char="q"/>
            </a:pPr>
            <a:r>
              <a:rPr lang="en-IN" sz="2400" dirty="0" smtClean="0">
                <a:solidFill>
                  <a:srgbClr val="0070C0"/>
                </a:solidFill>
                <a:latin typeface="Times New Roman"/>
                <a:ea typeface="Times New Roman"/>
                <a:cs typeface="Mangal"/>
              </a:rPr>
              <a:t>Increasing CME's </a:t>
            </a:r>
            <a:r>
              <a:rPr lang="en-IN" sz="2400" dirty="0" smtClean="0">
                <a:latin typeface="Times New Roman"/>
                <a:ea typeface="Times New Roman"/>
                <a:cs typeface="Mangal"/>
              </a:rPr>
              <a:t>for Medical &amp; Paramedical staff.</a:t>
            </a:r>
            <a:endParaRPr lang="en-US" sz="2400" dirty="0" smtClean="0">
              <a:ea typeface="Times New Roman"/>
              <a:cs typeface="Mangal"/>
            </a:endParaRPr>
          </a:p>
          <a:p>
            <a:pPr marL="80645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60000"/>
              </a:buClr>
              <a:buFont typeface="Wingdings" pitchFamily="2" charset="2"/>
              <a:buChar char="q"/>
            </a:pPr>
            <a:r>
              <a:rPr lang="en-IN" sz="2400" dirty="0" smtClean="0">
                <a:solidFill>
                  <a:srgbClr val="0070C0"/>
                </a:solidFill>
                <a:latin typeface="Times New Roman"/>
                <a:ea typeface="Times New Roman"/>
                <a:cs typeface="Mangal"/>
              </a:rPr>
              <a:t>Increasing </a:t>
            </a:r>
            <a:r>
              <a:rPr lang="en-IN" sz="2400" dirty="0">
                <a:solidFill>
                  <a:srgbClr val="0070C0"/>
                </a:solidFill>
                <a:latin typeface="Times New Roman"/>
                <a:ea typeface="Times New Roman"/>
                <a:cs typeface="Mangal"/>
              </a:rPr>
              <a:t>referral of patients through video conferencing </a:t>
            </a:r>
            <a:r>
              <a:rPr lang="en-IN" sz="2400" dirty="0">
                <a:latin typeface="Times New Roman"/>
                <a:ea typeface="Times New Roman"/>
                <a:cs typeface="Mangal"/>
              </a:rPr>
              <a:t>at District and Sub District Hospitals.</a:t>
            </a:r>
            <a:endParaRPr lang="en-US" sz="2400" dirty="0">
              <a:ea typeface="Times New Roman"/>
              <a:cs typeface="Mangal"/>
            </a:endParaRPr>
          </a:p>
          <a:p>
            <a:pPr marL="80645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60000"/>
              </a:buClr>
              <a:buFont typeface="Wingdings" pitchFamily="2" charset="2"/>
              <a:buChar char="q"/>
            </a:pPr>
            <a:r>
              <a:rPr lang="en-IN" sz="2400" dirty="0">
                <a:latin typeface="Times New Roman"/>
                <a:ea typeface="Arial Unicode MS"/>
                <a:cs typeface="Mangal"/>
              </a:rPr>
              <a:t>Innovative activity </a:t>
            </a:r>
            <a:r>
              <a:rPr lang="en-IN" sz="2400" b="1" dirty="0">
                <a:solidFill>
                  <a:srgbClr val="0070C0"/>
                </a:solidFill>
                <a:latin typeface="Times New Roman"/>
                <a:ea typeface="Arial Unicode MS"/>
                <a:cs typeface="Mangal"/>
              </a:rPr>
              <a:t>tele-opthalmology</a:t>
            </a:r>
            <a:r>
              <a:rPr lang="en-IN" sz="2400" dirty="0">
                <a:latin typeface="Times New Roman"/>
                <a:ea typeface="Arial Unicode MS"/>
                <a:cs typeface="Mangal"/>
              </a:rPr>
              <a:t> in 4 districts </a:t>
            </a:r>
            <a:r>
              <a:rPr lang="en-US" sz="2400" dirty="0">
                <a:latin typeface="Times New Roman"/>
                <a:ea typeface="Arial Unicode MS"/>
                <a:cs typeface="Mangal"/>
              </a:rPr>
              <a:t>at</a:t>
            </a:r>
            <a:r>
              <a:rPr lang="en-IN" sz="2400" dirty="0">
                <a:latin typeface="Times New Roman"/>
                <a:ea typeface="Arial Unicode MS"/>
                <a:cs typeface="Mangal"/>
              </a:rPr>
              <a:t> telemedicine centres.</a:t>
            </a:r>
            <a:endParaRPr lang="en-US" sz="2400" dirty="0">
              <a:ea typeface="Times New Roman"/>
              <a:cs typeface="Mangal"/>
            </a:endParaRPr>
          </a:p>
          <a:p>
            <a:pPr marL="80645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60000"/>
              </a:buClr>
              <a:buFont typeface="Wingdings" pitchFamily="2" charset="2"/>
              <a:buChar char="q"/>
            </a:pPr>
            <a:r>
              <a:rPr lang="en-IN" sz="2400" dirty="0">
                <a:solidFill>
                  <a:srgbClr val="0070C0"/>
                </a:solidFill>
                <a:latin typeface="Times New Roman"/>
                <a:ea typeface="Arial Unicode MS"/>
                <a:cs typeface="Mangal"/>
              </a:rPr>
              <a:t>Extended telemedicine facility to 10 PHC's through </a:t>
            </a:r>
            <a:r>
              <a:rPr lang="en-IN" sz="2400" dirty="0" smtClean="0">
                <a:solidFill>
                  <a:srgbClr val="0070C0"/>
                </a:solidFill>
                <a:latin typeface="Times New Roman"/>
                <a:ea typeface="Arial Unicode MS"/>
                <a:cs typeface="Mangal"/>
              </a:rPr>
              <a:t>HACC</a:t>
            </a:r>
            <a:r>
              <a:rPr lang="en-IN" sz="2400" dirty="0" smtClean="0">
                <a:latin typeface="Times New Roman"/>
                <a:ea typeface="Arial Unicode MS"/>
                <a:cs typeface="Mangal"/>
              </a:rPr>
              <a:t>.</a:t>
            </a:r>
            <a:endParaRPr lang="en-US" sz="2400" dirty="0">
              <a:ea typeface="Times New Roman"/>
              <a:cs typeface="Mang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4292" y="533400"/>
            <a:ext cx="7874908" cy="61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IN" sz="3200" b="1" dirty="0">
                <a:solidFill>
                  <a:srgbClr val="C09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+mj-ea"/>
                <a:cs typeface="+mj-cs"/>
              </a:rPr>
              <a:t>Future Plans…</a:t>
            </a:r>
            <a:endParaRPr lang="en-US" sz="3200" b="1" dirty="0">
              <a:solidFill>
                <a:srgbClr val="C09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5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89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52600" y="5102772"/>
            <a:ext cx="548640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IN" sz="2800" b="1" dirty="0" smtClean="0">
                <a:ln w="11430"/>
                <a:solidFill>
                  <a:srgbClr val="860000"/>
                </a:solidFill>
                <a:latin typeface="Lucida Calligraphy" pitchFamily="66" charset="0"/>
              </a:rPr>
              <a:t>“Effective Solutions for Complex Communication’’</a:t>
            </a:r>
            <a:endParaRPr lang="en-US" sz="2800" b="1" dirty="0">
              <a:ln w="11430"/>
              <a:solidFill>
                <a:srgbClr val="860000"/>
              </a:solidFill>
              <a:latin typeface="Lucida Calligraphy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0620" y="688519"/>
            <a:ext cx="64008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IN" sz="48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+mn-lt"/>
              </a:rPr>
              <a:t>ASHA</a:t>
            </a:r>
            <a:r>
              <a:rPr lang="en-IN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+mn-lt"/>
              </a:rPr>
              <a:t> Software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14338" name="Picture 2" descr="E:\old HDD data\E drive data\Demographer\ASHA\DSC0232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28798"/>
            <a:ext cx="3942617" cy="295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r="12076"/>
          <a:stretch>
            <a:fillRect/>
          </a:stretch>
        </p:blipFill>
        <p:spPr bwMode="auto">
          <a:xfrm>
            <a:off x="700434" y="1828797"/>
            <a:ext cx="3717615" cy="295696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92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02020" y="1219200"/>
            <a:ext cx="84503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PHD and NRHM Maharashtra has implemented online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ASHA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Software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capture and monitor the eminent ASHA Scheme. </a:t>
            </a:r>
          </a:p>
          <a:p>
            <a:pPr marL="457200" indent="-457200"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Design of the Software is aimed at providing a well maintained monitoring of various important modules of ASHA Scheme ranging from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ASHA Profile, Appointment, Training, Incentives and Payment.</a:t>
            </a:r>
          </a:p>
          <a:p>
            <a:pPr marL="457200" indent="-457200" algn="just">
              <a:spcAft>
                <a:spcPts val="12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online Software can be accessed from the web portal </a:t>
            </a:r>
            <a:r>
              <a:rPr lang="en-US" sz="2400" i="1" dirty="0" smtClean="0">
                <a:solidFill>
                  <a:srgbClr val="960000"/>
                </a:solidFill>
                <a:latin typeface="Times New Roman" pitchFamily="18" charset="0"/>
                <a:cs typeface="Times New Roman" pitchFamily="18" charset="0"/>
              </a:rPr>
              <a:t>www.maha-arogya.gov.in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915" y="5257800"/>
            <a:ext cx="8699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‘To track the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personal information, training, recruitment and performance details of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ASHA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workers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and increase their efficiency by leveraging the power of Information Technology’.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234" y="30480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ASHA Software</a:t>
            </a:r>
          </a:p>
        </p:txBody>
      </p:sp>
      <p:sp>
        <p:nvSpPr>
          <p:cNvPr id="12" name="Snip Single Corner Rectangle 11"/>
          <p:cNvSpPr/>
          <p:nvPr/>
        </p:nvSpPr>
        <p:spPr>
          <a:xfrm>
            <a:off x="3429000" y="4645572"/>
            <a:ext cx="1905000" cy="457200"/>
          </a:xfrm>
          <a:prstGeom prst="snip1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12713"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Objective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87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8153400" cy="571500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ASHA</a:t>
            </a:r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Software - Salient features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" y="1318766"/>
            <a:ext cx="87630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just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  <a:tabLst>
                <a:tab pos="344488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Web based Software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  <a:tabLst>
                <a:tab pos="344488" algn="l"/>
              </a:tabLst>
            </a:pPr>
            <a:r>
              <a:rPr lang="en-US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GB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omprehensive database </a:t>
            </a:r>
            <a:r>
              <a:rPr lang="en-GB" sz="2200" dirty="0" smtClean="0">
                <a:latin typeface="Times New Roman" pitchFamily="18" charset="0"/>
                <a:cs typeface="Times New Roman" pitchFamily="18" charset="0"/>
              </a:rPr>
              <a:t>of around 59,000 registered ASHA workers in the State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  <a:tabLst>
                <a:tab pos="344488" algn="l"/>
              </a:tabLst>
            </a:pPr>
            <a:r>
              <a:rPr lang="en-US" sz="2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Online availability and monitoring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ASHA profile, training programme, performance and payment modules</a:t>
            </a:r>
          </a:p>
          <a:p>
            <a:pPr marL="342900" indent="-342900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  <a:tabLst>
                <a:tab pos="344488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Helped 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understanding attrition rate among </a:t>
            </a:r>
            <a:r>
              <a:rPr lang="en-US" sz="2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ASHAs</a:t>
            </a:r>
            <a:r>
              <a:rPr lang="en-US" sz="2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has helped NRHM take corrective action towards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it</a:t>
            </a:r>
            <a:endParaRPr lang="en-US" sz="22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  <a:tabLst>
                <a:tab pos="344488" algn="l"/>
              </a:tabLst>
            </a:pPr>
            <a:r>
              <a:rPr lang="en-GB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Generation of pertinent MIS reports </a:t>
            </a:r>
            <a:r>
              <a:rPr lang="en-GB" sz="2200" dirty="0" smtClean="0">
                <a:latin typeface="Times New Roman" pitchFamily="18" charset="0"/>
                <a:cs typeface="Times New Roman" pitchFamily="18" charset="0"/>
              </a:rPr>
              <a:t>at various levels in 20 different formats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assisted in streamlining the whole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programme</a:t>
            </a:r>
            <a:endParaRPr lang="en-GB" sz="2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fontAlgn="base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  <a:tabLst>
                <a:tab pos="344488" algn="l"/>
              </a:tabLst>
            </a:pPr>
            <a:r>
              <a:rPr lang="en-GB" sz="2200" dirty="0" smtClean="0">
                <a:latin typeface="Times New Roman" pitchFamily="18" charset="0"/>
                <a:cs typeface="Times New Roman" pitchFamily="18" charset="0"/>
              </a:rPr>
              <a:t>Users  ID created as per hierarchy across PHC, Taluka, District and State level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  <a:tabLst>
                <a:tab pos="344488" algn="l"/>
              </a:tabLst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Dashboard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facility 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 providing the snapshot of various indicators</a:t>
            </a:r>
          </a:p>
          <a:p>
            <a:pPr marL="342900" marR="0" lvl="0" indent="-342900" algn="just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  <a:tabLst>
                <a:tab pos="344488" algn="l"/>
              </a:tabLst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Provision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of 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Alert Option for several modules</a:t>
            </a:r>
          </a:p>
          <a:p>
            <a:pPr marL="342900" marR="0" lvl="0" indent="-342900" algn="just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SzPct val="80000"/>
              <a:buFont typeface="Wingdings" pitchFamily="2" charset="2"/>
              <a:buChar char="q"/>
              <a:tabLst>
                <a:tab pos="344488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Customized excel and crystal report generation facility</a:t>
            </a:r>
          </a:p>
        </p:txBody>
      </p:sp>
      <p:pic>
        <p:nvPicPr>
          <p:cNvPr id="7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8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724400" y="2036802"/>
            <a:ext cx="425263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en-IN" sz="2200" b="1" dirty="0" smtClean="0">
                <a:latin typeface="Times New Roman" pitchFamily="18" charset="0"/>
                <a:cs typeface="Times New Roman" pitchFamily="18" charset="0"/>
              </a:rPr>
              <a:t>ASHA Software won the Excellence 'Award in G2G Category 2013' at e-Maharashtra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6488668"/>
            <a:ext cx="67818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"Excellence, Leadership and Teamwork "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66800" y="4354949"/>
            <a:ext cx="3810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ASHA software won the National Level Silver Award on </a:t>
            </a:r>
            <a:r>
              <a:rPr lang="en-US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September 2012 </a:t>
            </a:r>
            <a:r>
              <a: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from Scotch Digital Inclusive Award, Delhi.</a:t>
            </a: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65234" y="304800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Achievements and Accolades….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91669"/>
            <a:ext cx="2268692" cy="27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lenovo\Desktop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91600"/>
            <a:ext cx="4044141" cy="23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671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533400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ASHA Software snapshots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90" y="1260195"/>
            <a:ext cx="3307830" cy="220980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976" y="1250731"/>
            <a:ext cx="3474240" cy="224554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b="9827"/>
          <a:stretch>
            <a:fillRect/>
          </a:stretch>
        </p:blipFill>
        <p:spPr bwMode="auto">
          <a:xfrm>
            <a:off x="539431" y="3670992"/>
            <a:ext cx="4213594" cy="285593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709606" y="2820207"/>
            <a:ext cx="975610" cy="533400"/>
          </a:xfrm>
          <a:prstGeom prst="rect">
            <a:avLst/>
          </a:prstGeom>
          <a:solidFill>
            <a:srgbClr val="FFC000"/>
          </a:solidFill>
        </p:spPr>
        <p:txBody>
          <a:bodyPr wrap="none" lIns="54000" tIns="54000" rIns="54000" bIns="54000" rtlCol="0">
            <a:noAutofit/>
          </a:bodyPr>
          <a:lstStyle/>
          <a:p>
            <a:pPr algn="ctr"/>
            <a:r>
              <a:rPr lang="en-US" sz="1400" b="1" dirty="0" smtClean="0">
                <a:latin typeface="Univers 45 Light" pitchFamily="2" charset="0"/>
                <a:cs typeface="Arial" pitchFamily="34" charset="0"/>
              </a:rPr>
              <a:t>Summary</a:t>
            </a:r>
          </a:p>
          <a:p>
            <a:pPr algn="ctr"/>
            <a:r>
              <a:rPr lang="en-US" sz="1400" b="1" dirty="0" smtClean="0">
                <a:latin typeface="Univers 45 Light" pitchFamily="2" charset="0"/>
                <a:cs typeface="Arial" pitchFamily="34" charset="0"/>
              </a:rPr>
              <a:t>Reports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07395" y="5962768"/>
            <a:ext cx="945630" cy="563380"/>
          </a:xfrm>
          <a:prstGeom prst="rect">
            <a:avLst/>
          </a:prstGeom>
          <a:solidFill>
            <a:srgbClr val="FFC000"/>
          </a:solidFill>
        </p:spPr>
        <p:txBody>
          <a:bodyPr wrap="none" lIns="54000" tIns="54000" rIns="54000" bIns="54000" rtlCol="0">
            <a:noAutofit/>
          </a:bodyPr>
          <a:lstStyle/>
          <a:p>
            <a:pPr algn="ctr"/>
            <a:r>
              <a:rPr lang="en-US" sz="1400" b="1" dirty="0" smtClean="0">
                <a:latin typeface="Univers 45 Light" pitchFamily="2" charset="0"/>
                <a:cs typeface="Arial" pitchFamily="34" charset="0"/>
              </a:rPr>
              <a:t>Detail </a:t>
            </a:r>
          </a:p>
          <a:p>
            <a:pPr algn="ctr"/>
            <a:r>
              <a:rPr lang="en-US" sz="1400" b="1" dirty="0" smtClean="0">
                <a:latin typeface="Univers 45 Light" pitchFamily="2" charset="0"/>
                <a:cs typeface="Arial" pitchFamily="34" charset="0"/>
              </a:rPr>
              <a:t>Reports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19420" y="2886673"/>
            <a:ext cx="762000" cy="609600"/>
          </a:xfrm>
          <a:prstGeom prst="rect">
            <a:avLst/>
          </a:prstGeom>
          <a:solidFill>
            <a:srgbClr val="FFC000"/>
          </a:solidFill>
        </p:spPr>
        <p:txBody>
          <a:bodyPr wrap="none" lIns="54000" tIns="54000" rIns="54000" bIns="54000" rtlCol="0">
            <a:noAutofit/>
          </a:bodyPr>
          <a:lstStyle/>
          <a:p>
            <a:pPr algn="ctr"/>
            <a:r>
              <a:rPr lang="en-US" sz="1400" b="1" dirty="0" smtClean="0">
                <a:latin typeface="Univers 45 Light" pitchFamily="2" charset="0"/>
                <a:cs typeface="Arial" pitchFamily="34" charset="0"/>
              </a:rPr>
              <a:t>Home</a:t>
            </a:r>
          </a:p>
          <a:p>
            <a:pPr algn="ctr"/>
            <a:r>
              <a:rPr lang="en-US" sz="1400" b="1" dirty="0" smtClean="0">
                <a:latin typeface="Univers 45 Light" pitchFamily="2" charset="0"/>
                <a:cs typeface="Arial" pitchFamily="34" charset="0"/>
              </a:rPr>
              <a:t>Page</a:t>
            </a:r>
          </a:p>
        </p:txBody>
      </p:sp>
      <p:pic>
        <p:nvPicPr>
          <p:cNvPr id="12" name="Picture 2" descr="C:\Users\lenovo\Desktop\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3705926"/>
            <a:ext cx="3657600" cy="296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02330" y="6116936"/>
            <a:ext cx="1116105" cy="533400"/>
          </a:xfrm>
          <a:prstGeom prst="rect">
            <a:avLst/>
          </a:prstGeom>
          <a:solidFill>
            <a:srgbClr val="FFC000"/>
          </a:solidFill>
        </p:spPr>
        <p:txBody>
          <a:bodyPr wrap="none" lIns="54000" tIns="54000" rIns="54000" bIns="54000" rtlCol="0">
            <a:noAutofit/>
          </a:bodyPr>
          <a:lstStyle/>
          <a:p>
            <a:pPr algn="ctr"/>
            <a:r>
              <a:rPr lang="en-US" sz="1600" b="1" dirty="0" smtClean="0">
                <a:latin typeface="Univers 45 Light" pitchFamily="2" charset="0"/>
                <a:cs typeface="Arial" pitchFamily="34" charset="0"/>
              </a:rPr>
              <a:t>Base register </a:t>
            </a:r>
          </a:p>
          <a:p>
            <a:pPr algn="ctr"/>
            <a:r>
              <a:rPr lang="en-US" sz="1600" b="1" dirty="0" smtClean="0">
                <a:latin typeface="Univers 45 Light" pitchFamily="2" charset="0"/>
                <a:cs typeface="Arial" pitchFamily="34" charset="0"/>
              </a:rPr>
              <a:t>Format</a:t>
            </a:r>
          </a:p>
        </p:txBody>
      </p:sp>
    </p:spTree>
    <p:extLst>
      <p:ext uri="{BB962C8B-B14F-4D97-AF65-F5344CB8AC3E}">
        <p14:creationId xmlns:p14="http://schemas.microsoft.com/office/powerpoint/2010/main" val="185886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153400" cy="9906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More e-initiatives in </a:t>
            </a:r>
            <a:r>
              <a:rPr lang="en-US" sz="2800" b="1" dirty="0" smtClean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</a:t>
            </a:r>
            <a:r>
              <a:rPr lang="en-US" sz="28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Department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0" y="1524000"/>
            <a:ext cx="6896100" cy="5410200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70C0"/>
                </a:solidFill>
              </a:rPr>
              <a:t>Payment </a:t>
            </a:r>
            <a:r>
              <a:rPr lang="en-US" sz="2000" dirty="0">
                <a:solidFill>
                  <a:srgbClr val="0070C0"/>
                </a:solidFill>
              </a:rPr>
              <a:t>to ASHA's </a:t>
            </a:r>
            <a:r>
              <a:rPr lang="en-US" sz="2000" dirty="0"/>
              <a:t>by BC Model </a:t>
            </a:r>
            <a:r>
              <a:rPr lang="en-US" sz="2000" dirty="0">
                <a:solidFill>
                  <a:srgbClr val="C00000"/>
                </a:solidFill>
              </a:rPr>
              <a:t>through Micro </a:t>
            </a:r>
            <a:r>
              <a:rPr lang="en-US" sz="2000" dirty="0" smtClean="0">
                <a:solidFill>
                  <a:srgbClr val="C00000"/>
                </a:solidFill>
              </a:rPr>
              <a:t>ATM </a:t>
            </a:r>
            <a:r>
              <a:rPr lang="en-US" sz="2000" dirty="0" smtClean="0"/>
              <a:t>started</a:t>
            </a:r>
            <a:endParaRPr lang="en-US" sz="2000" dirty="0"/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70C0"/>
                </a:solidFill>
              </a:rPr>
              <a:t>E- </a:t>
            </a:r>
            <a:r>
              <a:rPr lang="en-US" sz="2000" dirty="0" err="1" smtClean="0">
                <a:solidFill>
                  <a:srgbClr val="0070C0"/>
                </a:solidFill>
              </a:rPr>
              <a:t>Aushadhi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/>
              <a:t>: Drug Inventory software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70C0"/>
                </a:solidFill>
              </a:rPr>
              <a:t>Construction Tracker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 smtClean="0"/>
              <a:t>Web Sites- </a:t>
            </a:r>
          </a:p>
          <a:p>
            <a:pPr marL="366713" lvl="1" indent="0"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Maha-Arogya</a:t>
            </a:r>
            <a:r>
              <a:rPr lang="en-US" sz="1800" dirty="0" smtClean="0">
                <a:solidFill>
                  <a:srgbClr val="C00000"/>
                </a:solidFill>
              </a:rPr>
              <a:t> - </a:t>
            </a:r>
            <a:r>
              <a:rPr lang="en-US" sz="1600" dirty="0" smtClean="0">
                <a:solidFill>
                  <a:schemeClr val="tx1"/>
                </a:solidFill>
              </a:rPr>
              <a:t>www.maha-arogya.gov.in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366713" lvl="1" indent="0"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 NRHM -</a:t>
            </a:r>
            <a:r>
              <a:rPr lang="en-US" sz="1600" dirty="0" smtClean="0">
                <a:solidFill>
                  <a:schemeClr val="tx1"/>
                </a:solidFill>
              </a:rPr>
              <a:t>www.nrhm.maharashtra.gov.in</a:t>
            </a:r>
          </a:p>
          <a:p>
            <a:pPr marL="366713" lvl="1" indent="0"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PCPNDT</a:t>
            </a:r>
            <a:r>
              <a:rPr lang="en-US" sz="1800" dirty="0" smtClean="0">
                <a:solidFill>
                  <a:srgbClr val="C00000"/>
                </a:solidFill>
              </a:rPr>
              <a:t> - </a:t>
            </a:r>
            <a:r>
              <a:rPr lang="en-US" sz="1600" dirty="0" smtClean="0">
                <a:solidFill>
                  <a:schemeClr val="tx1"/>
                </a:solidFill>
              </a:rPr>
              <a:t>www.amchimulgi.gov.in</a:t>
            </a:r>
          </a:p>
          <a:p>
            <a:pPr marL="365125" lvl="1" indent="-255588"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Pull </a:t>
            </a:r>
            <a:r>
              <a:rPr lang="en-US" sz="2000" dirty="0" err="1">
                <a:solidFill>
                  <a:srgbClr val="0070C0"/>
                </a:solidFill>
              </a:rPr>
              <a:t>sms</a:t>
            </a:r>
            <a:r>
              <a:rPr lang="en-US" sz="2000" dirty="0">
                <a:solidFill>
                  <a:srgbClr val="0070C0"/>
                </a:solidFill>
              </a:rPr>
              <a:t> for real time data reporting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 smtClean="0"/>
              <a:t>Successful pilot testing at Nagpur on Android based </a:t>
            </a:r>
            <a:r>
              <a:rPr lang="en-US" sz="2000" dirty="0" smtClean="0">
                <a:solidFill>
                  <a:srgbClr val="0070C0"/>
                </a:solidFill>
              </a:rPr>
              <a:t>Mobile telephone for real time data reporting and IEC </a:t>
            </a:r>
            <a:r>
              <a:rPr lang="en-US" sz="2000" dirty="0" smtClean="0"/>
              <a:t>to mothers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 smtClean="0"/>
              <a:t>Software on issuing </a:t>
            </a:r>
            <a:r>
              <a:rPr lang="en-US" sz="2000" dirty="0" smtClean="0">
                <a:solidFill>
                  <a:srgbClr val="0070C0"/>
                </a:solidFill>
              </a:rPr>
              <a:t>disability </a:t>
            </a:r>
            <a:r>
              <a:rPr lang="en-US" sz="2000" dirty="0" smtClean="0"/>
              <a:t>certificate</a:t>
            </a:r>
          </a:p>
          <a:p>
            <a:pPr algn="just">
              <a:spcBef>
                <a:spcPts val="0"/>
              </a:spcBef>
              <a:spcAft>
                <a:spcPts val="6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70C0"/>
                </a:solidFill>
              </a:rPr>
              <a:t>E-Hospital software </a:t>
            </a:r>
            <a:r>
              <a:rPr lang="en-US" sz="2000" dirty="0" smtClean="0"/>
              <a:t>in progress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endParaRPr lang="en-US" sz="2400" dirty="0" smtClean="0"/>
          </a:p>
          <a:p>
            <a:pPr algn="just">
              <a:spcBef>
                <a:spcPts val="0"/>
              </a:spcBef>
              <a:spcAft>
                <a:spcPts val="600"/>
              </a:spcAft>
            </a:pPr>
            <a:endParaRPr lang="en-US" sz="2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1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lenovo\Desktop\aditi\Picture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47800"/>
            <a:ext cx="1447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93" y="5486400"/>
            <a:ext cx="195910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81" y="2343785"/>
            <a:ext cx="1812119" cy="159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3962400"/>
            <a:ext cx="2057401" cy="143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9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4648205" y="4191000"/>
            <a:ext cx="33030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4400" b="1" dirty="0">
                <a:latin typeface="Cambria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87998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:\old HDD data\E drive data\Demographer\e-office\aditi\aditi\Cover page backside Shri.Vikas Kharge- Commissioner (FW) &amp; MD-NRHM receiving the award from Hon.CM &amp; DCM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1"/>
            <a:ext cx="2781868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93096">
            <a:off x="2860646" y="1713729"/>
            <a:ext cx="3852366" cy="336454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399"/>
            <a:ext cx="2828549" cy="215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C:\Users\lenovo\Desktop\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952500" y="14288"/>
            <a:ext cx="78867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FFFF"/>
                </a:solidFill>
                <a:latin typeface="Mistral" pitchFamily="66" charset="0"/>
              </a:rPr>
              <a:t>An Initiative of…</a:t>
            </a:r>
          </a:p>
          <a:p>
            <a:pPr algn="ctr" eaLnBrk="1" hangingPunct="1"/>
            <a:r>
              <a:rPr lang="en-US" sz="2800" b="1">
                <a:solidFill>
                  <a:srgbClr val="FFC000"/>
                </a:solidFill>
                <a:latin typeface="Arial" charset="0"/>
              </a:rPr>
              <a:t>National Rural Health Mission, Maharashtra</a:t>
            </a: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952500" y="5943600"/>
            <a:ext cx="7696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Awarded</a:t>
            </a:r>
            <a:r>
              <a:rPr lang="en-US" b="1" dirty="0" smtClean="0">
                <a:latin typeface="Palatino Linotype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Palatino Linotype" pitchFamily="18" charset="0"/>
              </a:rPr>
              <a:t>FIRST PRIZE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at the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charset="0"/>
              </a:rPr>
              <a:t>'Rajiv Gandhi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Prashaskiya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Gatimanta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Abhiyaan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'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charset="0"/>
              </a:rPr>
              <a:t>Award &amp; Competition, 2012-13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910012"/>
            <a:ext cx="6172200" cy="2414588"/>
          </a:xfrm>
        </p:spPr>
        <p:txBody>
          <a:bodyPr>
            <a:normAutofit/>
          </a:bodyPr>
          <a:lstStyle/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200" dirty="0" smtClean="0"/>
              <a:t>Difficulty of locate files.</a:t>
            </a:r>
          </a:p>
          <a:p>
            <a:pPr marL="365760" indent="-256032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200" dirty="0" smtClean="0"/>
              <a:t>Many </a:t>
            </a:r>
            <a:r>
              <a:rPr lang="en-US" sz="2200" dirty="0"/>
              <a:t>crucial decisions get delayed due to slow movement of </a:t>
            </a:r>
            <a:r>
              <a:rPr lang="en-US" sz="2200" dirty="0" smtClean="0"/>
              <a:t>files.</a:t>
            </a:r>
          </a:p>
          <a:p>
            <a:pPr marL="365760" indent="-256032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endParaRPr lang="en-US" sz="1100" dirty="0" smtClean="0"/>
          </a:p>
          <a:p>
            <a:pPr marL="365760" indent="-256032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200" dirty="0" smtClean="0"/>
              <a:t>Immediate </a:t>
            </a:r>
            <a:r>
              <a:rPr lang="en-US" sz="2200" dirty="0"/>
              <a:t>need was to have a </a:t>
            </a:r>
            <a:r>
              <a:rPr lang="en-US" sz="2200" dirty="0" smtClean="0"/>
              <a:t>system to take care of above problems.</a:t>
            </a:r>
          </a:p>
          <a:p>
            <a:pPr marL="365760" indent="-256032" algn="just" eaLnBrk="1" fontAlgn="auto" hangingPunct="1">
              <a:spcAft>
                <a:spcPts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endParaRPr lang="en-US" dirty="0"/>
          </a:p>
        </p:txBody>
      </p:sp>
      <p:pic>
        <p:nvPicPr>
          <p:cNvPr id="15364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79425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09988"/>
            <a:ext cx="2667000" cy="31480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29375"/>
            <a:ext cx="2952750" cy="428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1447800"/>
            <a:ext cx="84582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200" dirty="0"/>
              <a:t>Due to offices at two locations-Mumbai &amp; Pune, physical file movement incurs lot of time </a:t>
            </a:r>
            <a:r>
              <a:rPr lang="en-US" sz="2200" dirty="0" smtClean="0"/>
              <a:t>.</a:t>
            </a:r>
            <a:endParaRPr lang="en-US" sz="2200" dirty="0"/>
          </a:p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200" dirty="0"/>
              <a:t>Large volumes of files being managed and processed in our </a:t>
            </a:r>
            <a:r>
              <a:rPr lang="en-US" sz="2200" dirty="0" smtClean="0"/>
              <a:t>office.</a:t>
            </a:r>
            <a:endParaRPr lang="en-US" sz="2200" dirty="0"/>
          </a:p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200" dirty="0"/>
              <a:t>Usually have overburden of piling and pending documents due to absence of senior officials on </a:t>
            </a:r>
            <a:r>
              <a:rPr lang="en-US" sz="2200" dirty="0" smtClean="0"/>
              <a:t>tour.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3012627"/>
              </p:ext>
            </p:extLst>
          </p:nvPr>
        </p:nvGraphicFramePr>
        <p:xfrm>
          <a:off x="790575" y="1115064"/>
          <a:ext cx="8151019" cy="55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960438" y="1463675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C00000"/>
                </a:solidFill>
                <a:latin typeface="Arial" charset="0"/>
              </a:rPr>
              <a:t>A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1706563" y="3211513"/>
            <a:ext cx="35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C00000"/>
                </a:solidFill>
                <a:latin typeface="Arial" charset="0"/>
              </a:rPr>
              <a:t>C</a:t>
            </a:r>
          </a:p>
        </p:txBody>
      </p:sp>
      <p:sp>
        <p:nvSpPr>
          <p:cNvPr id="16389" name="TextBox 11"/>
          <p:cNvSpPr txBox="1">
            <a:spLocks noChangeArrowheads="1"/>
          </p:cNvSpPr>
          <p:nvPr/>
        </p:nvSpPr>
        <p:spPr bwMode="auto">
          <a:xfrm>
            <a:off x="1455738" y="237490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C00000"/>
                </a:solidFill>
                <a:latin typeface="Arial" charset="0"/>
              </a:rPr>
              <a:t>B</a:t>
            </a:r>
          </a:p>
        </p:txBody>
      </p:sp>
      <p:sp>
        <p:nvSpPr>
          <p:cNvPr id="16390" name="TextBox 12"/>
          <p:cNvSpPr txBox="1">
            <a:spLocks noChangeArrowheads="1"/>
          </p:cNvSpPr>
          <p:nvPr/>
        </p:nvSpPr>
        <p:spPr bwMode="auto">
          <a:xfrm>
            <a:off x="1706563" y="4125913"/>
            <a:ext cx="350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C00000"/>
                </a:solidFill>
                <a:latin typeface="Arial" charset="0"/>
              </a:rPr>
              <a:t>D</a:t>
            </a:r>
          </a:p>
        </p:txBody>
      </p:sp>
      <p:sp>
        <p:nvSpPr>
          <p:cNvPr id="16391" name="TextBox 13"/>
          <p:cNvSpPr txBox="1">
            <a:spLocks noChangeArrowheads="1"/>
          </p:cNvSpPr>
          <p:nvPr/>
        </p:nvSpPr>
        <p:spPr bwMode="auto">
          <a:xfrm>
            <a:off x="1462088" y="5038725"/>
            <a:ext cx="33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bg1"/>
                </a:solidFill>
                <a:latin typeface="Arial" charset="0"/>
              </a:rPr>
              <a:t>E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987425" y="5932488"/>
            <a:ext cx="32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bg1"/>
                </a:solidFill>
                <a:latin typeface="Arial" charset="0"/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0557" y="519112"/>
            <a:ext cx="81565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+mn-cs"/>
              </a:rPr>
              <a:t>efile</a:t>
            </a:r>
            <a:r>
              <a:rPr lang="en-US" sz="36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+mn-cs"/>
              </a:rPr>
              <a:t>-</a:t>
            </a:r>
            <a:r>
              <a:rPr lang="en-US" sz="28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+mn-cs"/>
              </a:rPr>
              <a:t> </a:t>
            </a:r>
            <a:r>
              <a:rPr lang="en-US" sz="32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+mn-cs"/>
              </a:rPr>
              <a:t>Inception… to Implementation</a:t>
            </a:r>
          </a:p>
        </p:txBody>
      </p:sp>
      <p:pic>
        <p:nvPicPr>
          <p:cNvPr id="16394" name="Picture 2" descr="C:\Users\lenovo\Desktop\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1462088" cy="1952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e-file system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210300" cy="5181600"/>
          </a:xfrm>
        </p:spPr>
        <p:txBody>
          <a:bodyPr>
            <a:normAutofit fontScale="85000" lnSpcReduction="10000"/>
          </a:bodyPr>
          <a:lstStyle/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Systematic </a:t>
            </a:r>
            <a:r>
              <a:rPr lang="en-US" sz="2400" dirty="0"/>
              <a:t>and stepwise process of distribution of day-to-day correspondences, </a:t>
            </a:r>
            <a:endParaRPr lang="en-US" sz="2400" dirty="0" smtClean="0"/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managing </a:t>
            </a:r>
            <a:r>
              <a:rPr lang="en-US" sz="2400" dirty="0"/>
              <a:t>the Inward/Outward documents, </a:t>
            </a:r>
            <a:r>
              <a:rPr lang="en-US" sz="2400" dirty="0" smtClean="0"/>
              <a:t>movements </a:t>
            </a:r>
            <a:r>
              <a:rPr lang="en-US" sz="2400" dirty="0"/>
              <a:t>of </a:t>
            </a:r>
            <a:r>
              <a:rPr lang="en-US" sz="2400" dirty="0" smtClean="0"/>
              <a:t>files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followed </a:t>
            </a:r>
            <a:r>
              <a:rPr lang="en-US" sz="2400" dirty="0"/>
              <a:t>by remarks &amp; decision making by </a:t>
            </a:r>
            <a:r>
              <a:rPr lang="en-US" sz="2400" dirty="0" smtClean="0"/>
              <a:t> </a:t>
            </a:r>
            <a:r>
              <a:rPr lang="en-US" sz="2400" dirty="0"/>
              <a:t>senior officials </a:t>
            </a:r>
            <a:endParaRPr lang="en-US" sz="2400" dirty="0" smtClean="0"/>
          </a:p>
          <a:p>
            <a:pPr marL="109728" indent="0" algn="just" eaLnBrk="1" fontAlgn="auto" hangingPunct="1">
              <a:spcAft>
                <a:spcPts val="60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n-US" sz="24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through an online computing </a:t>
            </a:r>
            <a:r>
              <a:rPr lang="en-US" sz="24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E-file uses </a:t>
            </a:r>
            <a:r>
              <a:rPr lang="en-US" sz="2400" dirty="0"/>
              <a:t>Digital Signature Certificates for signing a file thus providing high level security to the </a:t>
            </a:r>
            <a:r>
              <a:rPr lang="en-US" sz="2400" dirty="0" smtClean="0"/>
              <a:t>users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Working very similar to physical file movement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Left-noting…right-correspondences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/>
              <a:t>Inward Letters and files sorted at inward section and sent to officers as per hierarchy for approval or further action.</a:t>
            </a:r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sz="2400" dirty="0"/>
          </a:p>
          <a:p>
            <a:pPr marL="365760" indent="-256032" algn="just" eaLnBrk="1" fontAlgn="auto" hangingPunct="1">
              <a:spcAft>
                <a:spcPts val="60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sz="2400" dirty="0"/>
          </a:p>
        </p:txBody>
      </p:sp>
      <p:pic>
        <p:nvPicPr>
          <p:cNvPr id="17412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572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2971800"/>
            <a:ext cx="2628900" cy="32670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6438900"/>
            <a:ext cx="2971800" cy="4191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610600" cy="10668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0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Money, Machine &amp; Manpower Requirements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5486400" cy="5126038"/>
          </a:xfrm>
        </p:spPr>
        <p:txBody>
          <a:bodyPr>
            <a:normAutofit/>
          </a:bodyPr>
          <a:lstStyle/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 smtClean="0"/>
              <a:t>A </a:t>
            </a:r>
            <a:r>
              <a:rPr lang="en-US" sz="2000" dirty="0"/>
              <a:t>fixed cost towards e-filling </a:t>
            </a:r>
            <a:r>
              <a:rPr lang="en-US" sz="2000" dirty="0" smtClean="0"/>
              <a:t>hardware</a:t>
            </a:r>
            <a:r>
              <a:rPr lang="en-US" sz="2000" dirty="0"/>
              <a:t>, up gradation of LAN connectivity and end to end Lease line connectivity. </a:t>
            </a:r>
            <a:endParaRPr lang="en-US" sz="2000" dirty="0" smtClean="0"/>
          </a:p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 smtClean="0"/>
              <a:t>Lease </a:t>
            </a:r>
            <a:r>
              <a:rPr lang="en-US" sz="2000" dirty="0"/>
              <a:t>line connectivity charges </a:t>
            </a:r>
            <a:r>
              <a:rPr lang="en-US" sz="2000" dirty="0" smtClean="0"/>
              <a:t>are </a:t>
            </a:r>
            <a:r>
              <a:rPr lang="en-US" sz="2000" dirty="0"/>
              <a:t>recurring on the annual basis. </a:t>
            </a:r>
            <a:endParaRPr lang="en-US" sz="2000" dirty="0" smtClean="0"/>
          </a:p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 smtClean="0"/>
              <a:t>Necessary Hardware</a:t>
            </a:r>
          </a:p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 smtClean="0"/>
              <a:t>Software from </a:t>
            </a:r>
            <a:r>
              <a:rPr lang="en-US" sz="2000" dirty="0" err="1" smtClean="0"/>
              <a:t>NIC</a:t>
            </a:r>
            <a:r>
              <a:rPr lang="en-US" sz="2000" dirty="0" smtClean="0"/>
              <a:t> (free of charge)</a:t>
            </a:r>
          </a:p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 smtClean="0"/>
              <a:t>6 months support from </a:t>
            </a:r>
            <a:r>
              <a:rPr lang="en-US" sz="2000" dirty="0" err="1" smtClean="0"/>
              <a:t>NIC</a:t>
            </a:r>
            <a:r>
              <a:rPr lang="en-US" sz="2000" dirty="0" smtClean="0"/>
              <a:t>-deputed 3 personnel each in Mumbai and Pune</a:t>
            </a:r>
          </a:p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 err="1" smtClean="0"/>
              <a:t>IEC</a:t>
            </a:r>
            <a:r>
              <a:rPr lang="en-US" sz="2000" dirty="0" smtClean="0"/>
              <a:t>-creating awareness</a:t>
            </a:r>
          </a:p>
          <a:p>
            <a:pPr marL="365760" indent="-256032" algn="just" eaLnBrk="1" fontAlgn="auto" hangingPunct="1">
              <a:spcAft>
                <a:spcPts val="120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en-US" sz="2000" dirty="0"/>
              <a:t>Training and motivation of the staff </a:t>
            </a:r>
          </a:p>
          <a:p>
            <a:pPr marL="365760" indent="-256032" algn="just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dirty="0" smtClean="0"/>
          </a:p>
          <a:p>
            <a:pPr marL="365760" indent="-256032" algn="just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endParaRPr lang="en-US" dirty="0"/>
          </a:p>
        </p:txBody>
      </p:sp>
      <p:pic>
        <p:nvPicPr>
          <p:cNvPr id="18436" name="Picture 2" descr="C:\Users\lenovo\Desktop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escription: E:\E- office photos\DSC038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724400"/>
            <a:ext cx="3200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429375"/>
            <a:ext cx="2952750" cy="428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00175"/>
            <a:ext cx="3124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6781800" cy="9906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9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Journey so far…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371600"/>
            <a:ext cx="8458200" cy="5486400"/>
          </a:xfrm>
        </p:spPr>
        <p:txBody>
          <a:bodyPr>
            <a:normAutofit/>
          </a:bodyPr>
          <a:lstStyle/>
          <a:p>
            <a:pPr marL="365760" indent="-256032"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200" dirty="0" smtClean="0"/>
              <a:t>Successfully Implemented at all the offices at Mumbai and Pune.</a:t>
            </a:r>
          </a:p>
          <a:p>
            <a:pPr marL="365760" indent="-256032" algn="just" eaLnBrk="1" fontAlgn="auto" hangingPunct="1">
              <a:spcBef>
                <a:spcPct val="0"/>
              </a:spcBef>
              <a:spcAft>
                <a:spcPts val="1800"/>
              </a:spcAft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200" dirty="0"/>
              <a:t>The e-file system output of the file and receipt creation till </a:t>
            </a:r>
            <a:r>
              <a:rPr lang="en-US" sz="2200" dirty="0" smtClean="0">
                <a:solidFill>
                  <a:srgbClr val="0070C0"/>
                </a:solidFill>
              </a:rPr>
              <a:t>30</a:t>
            </a:r>
            <a:r>
              <a:rPr lang="en-US" sz="2200" baseline="30000" dirty="0" smtClean="0">
                <a:solidFill>
                  <a:srgbClr val="0070C0"/>
                </a:solidFill>
              </a:rPr>
              <a:t>th</a:t>
            </a:r>
            <a:r>
              <a:rPr lang="en-US" sz="2200" dirty="0" smtClean="0">
                <a:solidFill>
                  <a:srgbClr val="0070C0"/>
                </a:solidFill>
              </a:rPr>
              <a:t> June 2013</a:t>
            </a:r>
            <a:r>
              <a:rPr lang="en-US" sz="2200" dirty="0" smtClean="0"/>
              <a:t> </a:t>
            </a:r>
            <a:r>
              <a:rPr lang="en-US" sz="2200" dirty="0"/>
              <a:t>for Mumbai and Pune locations with e-file users are as below</a:t>
            </a:r>
            <a:r>
              <a:rPr lang="en-US" sz="2200" dirty="0" smtClean="0"/>
              <a:t>:</a:t>
            </a:r>
          </a:p>
          <a:p>
            <a:pPr marL="365760" indent="-256032"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Pct val="100000"/>
              <a:buFont typeface="Georgia"/>
              <a:buChar char="•"/>
              <a:defRPr/>
            </a:pPr>
            <a:endParaRPr lang="en-US" sz="2400" dirty="0" smtClean="0"/>
          </a:p>
          <a:p>
            <a:pPr marL="365760" indent="-256032"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Pct val="100000"/>
              <a:buFont typeface="Georgia"/>
              <a:buChar char="•"/>
              <a:defRPr/>
            </a:pPr>
            <a:endParaRPr lang="en-US" sz="2400" dirty="0" smtClean="0"/>
          </a:p>
          <a:p>
            <a:pPr marL="365760" indent="-256032"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Pct val="100000"/>
              <a:buFont typeface="Georgia"/>
              <a:buChar char="•"/>
              <a:defRPr/>
            </a:pPr>
            <a:endParaRPr lang="en-US" sz="2400" dirty="0"/>
          </a:p>
          <a:p>
            <a:pPr marL="365760" indent="-256032"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Pct val="100000"/>
              <a:buFont typeface="Georgia"/>
              <a:buChar char="•"/>
              <a:defRPr/>
            </a:pPr>
            <a:endParaRPr lang="en-US" sz="2400" dirty="0" smtClean="0"/>
          </a:p>
          <a:p>
            <a:pPr marL="365760" indent="-256032"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Pct val="100000"/>
              <a:buFont typeface="Georgia"/>
              <a:buChar char="•"/>
              <a:defRPr/>
            </a:pPr>
            <a:endParaRPr lang="en-US" sz="2400" dirty="0"/>
          </a:p>
          <a:p>
            <a:pPr marL="0" indent="0"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chemeClr val="accent3"/>
              </a:buClr>
              <a:buSzPct val="100000"/>
              <a:buFont typeface="Wingdings" pitchFamily="2" charset="2"/>
              <a:buNone/>
              <a:defRPr/>
            </a:pPr>
            <a:endParaRPr lang="en-US" sz="1100" dirty="0" smtClean="0"/>
          </a:p>
          <a:p>
            <a:pPr marL="365760" indent="-256032"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Not a single Physical file moved from table to table since last one year</a:t>
            </a:r>
          </a:p>
          <a:p>
            <a:pPr marL="365760" indent="-256032" algn="just" eaLnBrk="1" fontAlgn="auto" hangingPunct="1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§"/>
              <a:defRPr/>
            </a:pPr>
            <a:endParaRPr lang="en-US" sz="2400" dirty="0" smtClean="0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6419850"/>
            <a:ext cx="2971800" cy="4191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24146"/>
              </p:ext>
            </p:extLst>
          </p:nvPr>
        </p:nvGraphicFramePr>
        <p:xfrm>
          <a:off x="1143000" y="3276600"/>
          <a:ext cx="5791200" cy="22082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9225"/>
                <a:gridCol w="1476375"/>
                <a:gridCol w="1447800"/>
                <a:gridCol w="1447800"/>
              </a:tblGrid>
              <a:tr h="0">
                <a:tc>
                  <a:txBody>
                    <a:bodyPr/>
                    <a:lstStyle/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Locations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AF3F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No.of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e-File </a:t>
                      </a:r>
                      <a:r>
                        <a:rPr lang="en-US" sz="1800" dirty="0">
                          <a:effectLst/>
                        </a:rPr>
                        <a:t>users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AF3F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Files created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AF3F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Receipt </a:t>
                      </a:r>
                      <a:r>
                        <a:rPr lang="en-US" sz="1800" dirty="0" smtClean="0">
                          <a:effectLst/>
                        </a:rPr>
                        <a:t>Handled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AF3F0D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 smtClean="0">
                        <a:effectLst/>
                      </a:endParaRPr>
                    </a:p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Mumbai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311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21,837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95,013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548640">
                <a:tc>
                  <a:txBody>
                    <a:bodyPr/>
                    <a:lstStyle/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</a:p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Pune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 algn="ctr" eaLnBrk="0" fontAlgn="base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225</a:t>
                      </a:r>
                      <a:endParaRPr lang="en-US" sz="180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833563" y="3144838"/>
            <a:ext cx="184150" cy="5524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200" dirty="0">
              <a:solidFill>
                <a:prstClr val="black"/>
              </a:solidFill>
              <a:latin typeface="Tw Cen MT" pitchFamily="34" charset="0"/>
              <a:ea typeface="Times New Roman" pitchFamily="18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solidFill>
                <a:prstClr val="black"/>
              </a:solidFill>
              <a:latin typeface="Tw Cen MT" pitchFamily="34" charset="0"/>
              <a:cs typeface="+mn-cs"/>
            </a:endParaRPr>
          </a:p>
        </p:txBody>
      </p:sp>
      <p:pic>
        <p:nvPicPr>
          <p:cNvPr id="19463" name="Picture 2" descr="C:\Users\lenovo\Desktop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81000"/>
            <a:ext cx="762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1843</Words>
  <Application>Microsoft Office PowerPoint</Application>
  <PresentationFormat>On-screen Show (4:3)</PresentationFormat>
  <Paragraphs>270</Paragraphs>
  <Slides>38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Urban</vt:lpstr>
      <vt:lpstr>e-initiatives in Public Health  in Maharashtra  with focus on e-office &amp; e-banking</vt:lpstr>
      <vt:lpstr>e-health initiatives - India and Maharashtra </vt:lpstr>
      <vt:lpstr>Best practices under e-governance  in Maharashtra</vt:lpstr>
      <vt:lpstr>PowerPoint Presentation</vt:lpstr>
      <vt:lpstr>Background…</vt:lpstr>
      <vt:lpstr>PowerPoint Presentation</vt:lpstr>
      <vt:lpstr>What is e-file system ?</vt:lpstr>
      <vt:lpstr>Money, Machine &amp; Manpower Requirements … </vt:lpstr>
      <vt:lpstr>Our Journey so far…</vt:lpstr>
      <vt:lpstr>Challenges faced…</vt:lpstr>
      <vt:lpstr>Advantages of e-file system</vt:lpstr>
      <vt:lpstr>Sustainability and Scalability of e-office</vt:lpstr>
      <vt:lpstr>Added Advantages of e-file system</vt:lpstr>
      <vt:lpstr>Words of Appreciation !</vt:lpstr>
      <vt:lpstr>Health Advice Call Center</vt:lpstr>
      <vt:lpstr>Objectives</vt:lpstr>
      <vt:lpstr>Salient Features of HACC</vt:lpstr>
      <vt:lpstr>PowerPoint Presentation</vt:lpstr>
      <vt:lpstr>PowerPoint Presentation</vt:lpstr>
      <vt:lpstr>HACC –AWARD </vt:lpstr>
      <vt:lpstr>Way Forward…</vt:lpstr>
      <vt:lpstr>PowerPoint Presentation</vt:lpstr>
      <vt:lpstr>23 District Hospitals</vt:lpstr>
      <vt:lpstr>PowerPoint Presentation</vt:lpstr>
      <vt:lpstr>Year-wise progress</vt:lpstr>
      <vt:lpstr>PowerPoint Presentation</vt:lpstr>
      <vt:lpstr>PowerPoint Presentation</vt:lpstr>
      <vt:lpstr>PowerPoint Presentation</vt:lpstr>
      <vt:lpstr>PowerPoint Presentation</vt:lpstr>
      <vt:lpstr>Success Stories of Telemedicine in Maharashtra </vt:lpstr>
      <vt:lpstr>PowerPoint Presentation</vt:lpstr>
      <vt:lpstr>PowerPoint Presentation</vt:lpstr>
      <vt:lpstr>Introduction to ASHA Software</vt:lpstr>
      <vt:lpstr>ASHA  Software - Salient features</vt:lpstr>
      <vt:lpstr>Achievements and Accolades….</vt:lpstr>
      <vt:lpstr>ASHA Software snapshots</vt:lpstr>
      <vt:lpstr>Some More e-initiatives in Public Health Department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Manasi</dc:creator>
  <cp:lastModifiedBy>lenovo</cp:lastModifiedBy>
  <cp:revision>152</cp:revision>
  <cp:lastPrinted>2013-07-01T10:37:33Z</cp:lastPrinted>
  <dcterms:created xsi:type="dcterms:W3CDTF">2013-02-15T08:48:36Z</dcterms:created>
  <dcterms:modified xsi:type="dcterms:W3CDTF">2013-07-04T08:14:49Z</dcterms:modified>
</cp:coreProperties>
</file>