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63" r:id="rId6"/>
    <p:sldId id="259" r:id="rId7"/>
    <p:sldId id="278" r:id="rId8"/>
    <p:sldId id="279" r:id="rId9"/>
    <p:sldId id="277" r:id="rId10"/>
    <p:sldId id="275" r:id="rId11"/>
    <p:sldId id="262" r:id="rId12"/>
    <p:sldId id="261" r:id="rId13"/>
    <p:sldId id="280" r:id="rId14"/>
    <p:sldId id="274" r:id="rId15"/>
    <p:sldId id="276"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8/30/2016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8/30/2016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8/30/2016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8/30/2016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N" dirty="0" smtClean="0"/>
              <a:t>With a focus on NCD</a:t>
            </a:r>
          </a:p>
          <a:p>
            <a:endParaRPr lang="en-IN" dirty="0"/>
          </a:p>
          <a:p>
            <a:endParaRPr lang="en-IN" dirty="0" smtClean="0"/>
          </a:p>
          <a:p>
            <a:endParaRPr lang="en-IN" dirty="0" smtClean="0"/>
          </a:p>
          <a:p>
            <a:r>
              <a:rPr lang="en-IN" dirty="0" smtClean="0"/>
              <a:t>Jan Swasthya Sahyog, Chhattisgarh</a:t>
            </a:r>
            <a:endParaRPr lang="en-IN" dirty="0"/>
          </a:p>
        </p:txBody>
      </p:sp>
      <p:sp>
        <p:nvSpPr>
          <p:cNvPr id="2" name="Title 1"/>
          <p:cNvSpPr>
            <a:spLocks noGrp="1"/>
          </p:cNvSpPr>
          <p:nvPr>
            <p:ph type="ctrTitle"/>
          </p:nvPr>
        </p:nvSpPr>
        <p:spPr/>
        <p:txBody>
          <a:bodyPr/>
          <a:lstStyle/>
          <a:p>
            <a:r>
              <a:rPr lang="en-IN" dirty="0" smtClean="0"/>
              <a:t>Comprehensive PHC through Health and Wellness centres</a:t>
            </a:r>
            <a:endParaRPr lang="en-IN" dirty="0"/>
          </a:p>
        </p:txBody>
      </p:sp>
    </p:spTree>
    <p:extLst>
      <p:ext uri="{BB962C8B-B14F-4D97-AF65-F5344CB8AC3E}">
        <p14:creationId xmlns:p14="http://schemas.microsoft.com/office/powerpoint/2010/main" val="2819546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Individual plans are guided by STG but determined by physicians for each person with a  Chronic illness,</a:t>
            </a:r>
          </a:p>
          <a:p>
            <a:r>
              <a:rPr lang="en-IN" dirty="0" smtClean="0"/>
              <a:t>And followed by SHW or </a:t>
            </a:r>
            <a:r>
              <a:rPr lang="en-IN" dirty="0" err="1" smtClean="0"/>
              <a:t>Asha</a:t>
            </a:r>
            <a:r>
              <a:rPr lang="en-IN" dirty="0" smtClean="0"/>
              <a:t>- Ensuring </a:t>
            </a:r>
            <a:r>
              <a:rPr lang="en-IN" b="1" dirty="0" smtClean="0"/>
              <a:t>Continuity of Care</a:t>
            </a:r>
          </a:p>
          <a:p>
            <a:endParaRPr lang="en-IN" dirty="0"/>
          </a:p>
          <a:p>
            <a:pPr>
              <a:buNone/>
            </a:pPr>
            <a:r>
              <a:rPr lang="en-IN" i="1" dirty="0" smtClean="0"/>
              <a:t>  STGs don’t lend themselves into automated plans </a:t>
            </a:r>
            <a:endParaRPr lang="en-IN" i="1" dirty="0"/>
          </a:p>
        </p:txBody>
      </p:sp>
      <p:sp>
        <p:nvSpPr>
          <p:cNvPr id="3" name="Title 2"/>
          <p:cNvSpPr>
            <a:spLocks noGrp="1"/>
          </p:cNvSpPr>
          <p:nvPr>
            <p:ph type="title"/>
          </p:nvPr>
        </p:nvSpPr>
        <p:spPr/>
        <p:txBody>
          <a:bodyPr/>
          <a:lstStyle/>
          <a:p>
            <a:r>
              <a:rPr lang="en-IN" dirty="0" smtClean="0"/>
              <a:t>STG/individualised care </a:t>
            </a:r>
            <a:endParaRPr lang="en-IN" dirty="0"/>
          </a:p>
        </p:txBody>
      </p:sp>
    </p:spTree>
    <p:extLst>
      <p:ext uri="{BB962C8B-B14F-4D97-AF65-F5344CB8AC3E}">
        <p14:creationId xmlns:p14="http://schemas.microsoft.com/office/powerpoint/2010/main" val="3786653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Disease based patient groups </a:t>
            </a:r>
            <a:endParaRPr lang="en-IN" dirty="0"/>
          </a:p>
        </p:txBody>
      </p:sp>
      <p:sp>
        <p:nvSpPr>
          <p:cNvPr id="3" name="Content Placeholder 2"/>
          <p:cNvSpPr>
            <a:spLocks noGrp="1"/>
          </p:cNvSpPr>
          <p:nvPr>
            <p:ph sz="quarter" idx="1"/>
          </p:nvPr>
        </p:nvSpPr>
        <p:spPr/>
        <p:txBody>
          <a:bodyPr>
            <a:normAutofit/>
          </a:bodyPr>
          <a:lstStyle/>
          <a:p>
            <a:r>
              <a:rPr lang="en-IN" sz="2400" dirty="0" smtClean="0"/>
              <a:t>30 such</a:t>
            </a:r>
          </a:p>
          <a:p>
            <a:r>
              <a:rPr lang="en-IN" sz="2400" dirty="0" smtClean="0"/>
              <a:t>Illnesses such as alcohol dependence, Diabetes, Hypertension, mental illnesses, epilepsy, sickle cell disease, ABCD, rheumatoid arthritis, Asthma and other lung disorders </a:t>
            </a:r>
          </a:p>
          <a:p>
            <a:r>
              <a:rPr lang="en-IN" sz="2400" dirty="0" smtClean="0"/>
              <a:t>Meet once a month, share their news, support compliance issues, discuss and learn about a new thing, play and do some physical activity, micro-</a:t>
            </a:r>
            <a:r>
              <a:rPr lang="en-IN" sz="2400" dirty="0" err="1" smtClean="0"/>
              <a:t>finance,and</a:t>
            </a:r>
            <a:r>
              <a:rPr lang="en-IN" sz="2400" dirty="0" smtClean="0"/>
              <a:t> some take up some livelihood; have some food together; also find other people with the same illness in the community.</a:t>
            </a:r>
          </a:p>
          <a:p>
            <a:r>
              <a:rPr lang="en-IN" sz="2400" dirty="0" smtClean="0"/>
              <a:t>Patient advocacy with the system and with providers</a:t>
            </a:r>
          </a:p>
          <a:p>
            <a:endParaRPr lang="en-IN" dirty="0" smtClean="0"/>
          </a:p>
          <a:p>
            <a:endParaRPr lang="en-IN" dirty="0"/>
          </a:p>
          <a:p>
            <a:endParaRPr lang="en-IN" dirty="0"/>
          </a:p>
        </p:txBody>
      </p:sp>
    </p:spTree>
    <p:extLst>
      <p:ext uri="{BB962C8B-B14F-4D97-AF65-F5344CB8AC3E}">
        <p14:creationId xmlns:p14="http://schemas.microsoft.com/office/powerpoint/2010/main" val="266440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Human resources</a:t>
            </a:r>
            <a:endParaRPr lang="en-IN" dirty="0"/>
          </a:p>
        </p:txBody>
      </p:sp>
      <p:sp>
        <p:nvSpPr>
          <p:cNvPr id="3" name="Content Placeholder 2"/>
          <p:cNvSpPr>
            <a:spLocks noGrp="1"/>
          </p:cNvSpPr>
          <p:nvPr>
            <p:ph sz="quarter" idx="1"/>
          </p:nvPr>
        </p:nvSpPr>
        <p:spPr/>
        <p:txBody>
          <a:bodyPr>
            <a:normAutofit fontScale="92500" lnSpcReduction="20000"/>
          </a:bodyPr>
          <a:lstStyle/>
          <a:p>
            <a:pPr lvl="0">
              <a:buClr>
                <a:srgbClr val="D16349"/>
              </a:buClr>
            </a:pPr>
            <a:r>
              <a:rPr lang="en-IN" dirty="0" smtClean="0">
                <a:solidFill>
                  <a:srgbClr val="222222"/>
                </a:solidFill>
                <a:latin typeface="arial"/>
              </a:rPr>
              <a:t>Mitanins at about 200- 250 people</a:t>
            </a:r>
          </a:p>
          <a:p>
            <a:pPr lvl="0">
              <a:buClr>
                <a:srgbClr val="D16349"/>
              </a:buClr>
            </a:pPr>
            <a:r>
              <a:rPr lang="en-IN" dirty="0" smtClean="0">
                <a:solidFill>
                  <a:srgbClr val="222222"/>
                </a:solidFill>
                <a:latin typeface="arial"/>
              </a:rPr>
              <a:t> </a:t>
            </a:r>
            <a:r>
              <a:rPr lang="en-IN" dirty="0">
                <a:solidFill>
                  <a:srgbClr val="222222"/>
                </a:solidFill>
                <a:latin typeface="arial"/>
              </a:rPr>
              <a:t>Senior health </a:t>
            </a:r>
            <a:r>
              <a:rPr lang="en-IN" dirty="0" smtClean="0">
                <a:solidFill>
                  <a:srgbClr val="222222"/>
                </a:solidFill>
                <a:latin typeface="arial"/>
              </a:rPr>
              <a:t>worker and the ANM at about 3000-4000 ( trained by us – 9 months)</a:t>
            </a:r>
          </a:p>
          <a:p>
            <a:pPr lvl="0">
              <a:buClr>
                <a:srgbClr val="D16349"/>
              </a:buClr>
            </a:pPr>
            <a:r>
              <a:rPr lang="en-IN" dirty="0" smtClean="0">
                <a:solidFill>
                  <a:srgbClr val="222222"/>
                </a:solidFill>
                <a:latin typeface="arial"/>
              </a:rPr>
              <a:t> </a:t>
            </a:r>
            <a:r>
              <a:rPr lang="en-IN" dirty="0">
                <a:solidFill>
                  <a:srgbClr val="222222"/>
                </a:solidFill>
                <a:latin typeface="arial"/>
              </a:rPr>
              <a:t>B Science community Health, or an augmented ANM or </a:t>
            </a:r>
            <a:r>
              <a:rPr lang="en-IN" dirty="0" smtClean="0">
                <a:solidFill>
                  <a:srgbClr val="222222"/>
                </a:solidFill>
                <a:latin typeface="arial"/>
              </a:rPr>
              <a:t>LHV</a:t>
            </a:r>
          </a:p>
          <a:p>
            <a:pPr lvl="0">
              <a:buClr>
                <a:srgbClr val="D16349"/>
              </a:buClr>
            </a:pPr>
            <a:endParaRPr lang="en-IN" dirty="0">
              <a:solidFill>
                <a:srgbClr val="222222"/>
              </a:solidFill>
              <a:latin typeface="arial"/>
            </a:endParaRPr>
          </a:p>
          <a:p>
            <a:pPr lvl="0">
              <a:buClr>
                <a:srgbClr val="D16349"/>
              </a:buClr>
            </a:pPr>
            <a:r>
              <a:rPr lang="en-IN" dirty="0" smtClean="0">
                <a:solidFill>
                  <a:srgbClr val="222222"/>
                </a:solidFill>
                <a:latin typeface="arial"/>
              </a:rPr>
              <a:t>weekly doctor</a:t>
            </a:r>
          </a:p>
          <a:p>
            <a:pPr lvl="0">
              <a:buClr>
                <a:srgbClr val="D16349"/>
              </a:buClr>
            </a:pPr>
            <a:r>
              <a:rPr lang="en-IN" dirty="0" smtClean="0">
                <a:solidFill>
                  <a:srgbClr val="222222"/>
                </a:solidFill>
                <a:latin typeface="arial"/>
              </a:rPr>
              <a:t>Referral centre runs like a CHC</a:t>
            </a:r>
          </a:p>
          <a:p>
            <a:pPr lvl="0">
              <a:buClr>
                <a:srgbClr val="D16349"/>
              </a:buClr>
            </a:pPr>
            <a:endParaRPr lang="en-IN" dirty="0">
              <a:solidFill>
                <a:srgbClr val="222222"/>
              </a:solidFill>
              <a:latin typeface="arial"/>
            </a:endParaRPr>
          </a:p>
          <a:p>
            <a:endParaRPr lang="en-IN" sz="1400" dirty="0">
              <a:solidFill>
                <a:srgbClr val="000000"/>
              </a:solidFill>
              <a:latin typeface="Arial"/>
            </a:endParaRPr>
          </a:p>
          <a:p>
            <a:pPr marL="0" indent="0">
              <a:buNone/>
            </a:pPr>
            <a:r>
              <a:rPr lang="en-IN" sz="2800" dirty="0">
                <a:latin typeface="Arial"/>
              </a:rPr>
              <a:t>local recruitment and local training and deployment- </a:t>
            </a:r>
            <a:r>
              <a:rPr lang="en-IN" sz="2800" dirty="0" smtClean="0">
                <a:latin typeface="Arial"/>
              </a:rPr>
              <a:t>largely </a:t>
            </a:r>
            <a:r>
              <a:rPr lang="en-IN" sz="2800" dirty="0">
                <a:latin typeface="Arial"/>
              </a:rPr>
              <a:t>from within the community </a:t>
            </a:r>
            <a:r>
              <a:rPr lang="en-IN" dirty="0">
                <a:solidFill>
                  <a:srgbClr val="222222"/>
                </a:solidFill>
                <a:latin typeface="arial"/>
              </a:rPr>
              <a:t/>
            </a:r>
            <a:br>
              <a:rPr lang="en-IN" dirty="0">
                <a:solidFill>
                  <a:srgbClr val="222222"/>
                </a:solidFill>
                <a:latin typeface="arial"/>
              </a:rPr>
            </a:br>
            <a:endParaRPr lang="en-IN" dirty="0">
              <a:solidFill>
                <a:srgbClr val="222222"/>
              </a:solidFill>
              <a:latin typeface="arial"/>
            </a:endParaRPr>
          </a:p>
          <a:p>
            <a:endParaRPr lang="en-IN" dirty="0"/>
          </a:p>
        </p:txBody>
      </p:sp>
    </p:spTree>
    <p:extLst>
      <p:ext uri="{BB962C8B-B14F-4D97-AF65-F5344CB8AC3E}">
        <p14:creationId xmlns:p14="http://schemas.microsoft.com/office/powerpoint/2010/main" val="633733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Roles of Health workers</a:t>
            </a:r>
            <a:endParaRPr lang="en-IN" dirty="0"/>
          </a:p>
        </p:txBody>
      </p:sp>
      <p:sp>
        <p:nvSpPr>
          <p:cNvPr id="3" name="Content Placeholder 2"/>
          <p:cNvSpPr>
            <a:spLocks noGrp="1"/>
          </p:cNvSpPr>
          <p:nvPr>
            <p:ph sz="quarter" idx="1"/>
          </p:nvPr>
        </p:nvSpPr>
        <p:spPr/>
        <p:txBody>
          <a:bodyPr/>
          <a:lstStyle/>
          <a:p>
            <a:endParaRPr lang="en-IN" sz="1200" dirty="0">
              <a:solidFill>
                <a:srgbClr val="000000"/>
              </a:solidFill>
            </a:endParaRPr>
          </a:p>
          <a:p>
            <a:endParaRPr lang="en-IN" sz="1200" dirty="0"/>
          </a:p>
          <a:p>
            <a:r>
              <a:rPr lang="en-IN" dirty="0"/>
              <a:t>The Senior or middle level Health worker : and ANM/ Male MPW, Looks after chronic illnesses and acute severe illnesses </a:t>
            </a:r>
          </a:p>
          <a:p>
            <a:endParaRPr lang="en-IN" dirty="0"/>
          </a:p>
          <a:p>
            <a:r>
              <a:rPr lang="en-IN" sz="2300" dirty="0">
                <a:latin typeface="Wingdings 2"/>
              </a:rPr>
              <a:t> </a:t>
            </a:r>
            <a:r>
              <a:rPr lang="en-IN" dirty="0"/>
              <a:t>MCH: Auxiliary Nurse Midwife </a:t>
            </a:r>
            <a:endParaRPr lang="en-IN" dirty="0" smtClean="0"/>
          </a:p>
          <a:p>
            <a:pPr marL="0" indent="0">
              <a:buNone/>
            </a:pPr>
            <a:endParaRPr lang="en-IN" dirty="0"/>
          </a:p>
          <a:p>
            <a:r>
              <a:rPr lang="en-IN" sz="2300" dirty="0">
                <a:latin typeface="Wingdings 2"/>
              </a:rPr>
              <a:t> </a:t>
            </a:r>
            <a:r>
              <a:rPr lang="en-IN" dirty="0"/>
              <a:t>Asha: acute moderate illnesses and help run patient groups </a:t>
            </a:r>
          </a:p>
          <a:p>
            <a:endParaRPr lang="en-IN" dirty="0"/>
          </a:p>
        </p:txBody>
      </p:sp>
    </p:spTree>
    <p:extLst>
      <p:ext uri="{BB962C8B-B14F-4D97-AF65-F5344CB8AC3E}">
        <p14:creationId xmlns:p14="http://schemas.microsoft.com/office/powerpoint/2010/main" val="91724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Not over dependent on a doctor, but not without a doctor</a:t>
            </a:r>
          </a:p>
          <a:p>
            <a:endParaRPr lang="en-IN" dirty="0" smtClean="0"/>
          </a:p>
          <a:p>
            <a:r>
              <a:rPr lang="en-IN" dirty="0" smtClean="0"/>
              <a:t>Sub centre supported by a team of a doctor, a lab tech , a pharmacist and a record keeper  on a fixed periodic day </a:t>
            </a:r>
          </a:p>
          <a:p>
            <a:endParaRPr lang="en-IN" dirty="0"/>
          </a:p>
          <a:p>
            <a:r>
              <a:rPr lang="en-IN" dirty="0" smtClean="0"/>
              <a:t>Can’t trivialise primary care; plus legality ensured</a:t>
            </a:r>
            <a:endParaRPr lang="en-IN" dirty="0"/>
          </a:p>
        </p:txBody>
      </p:sp>
      <p:sp>
        <p:nvSpPr>
          <p:cNvPr id="3" name="Title 2"/>
          <p:cNvSpPr>
            <a:spLocks noGrp="1"/>
          </p:cNvSpPr>
          <p:nvPr>
            <p:ph type="title"/>
          </p:nvPr>
        </p:nvSpPr>
        <p:spPr/>
        <p:txBody>
          <a:bodyPr>
            <a:normAutofit/>
          </a:bodyPr>
          <a:lstStyle/>
          <a:p>
            <a:r>
              <a:rPr lang="en-IN" sz="3600" dirty="0" smtClean="0"/>
              <a:t>Human Resources: whither doctors?</a:t>
            </a:r>
            <a:endParaRPr lang="en-IN" sz="3600" dirty="0"/>
          </a:p>
        </p:txBody>
      </p:sp>
    </p:spTree>
    <p:extLst>
      <p:ext uri="{BB962C8B-B14F-4D97-AF65-F5344CB8AC3E}">
        <p14:creationId xmlns:p14="http://schemas.microsoft.com/office/powerpoint/2010/main" val="1305412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4422"/>
            <a:ext cx="8229600" cy="5214974"/>
          </a:xfrm>
        </p:spPr>
        <p:txBody>
          <a:bodyPr>
            <a:normAutofit/>
          </a:bodyPr>
          <a:lstStyle/>
          <a:p>
            <a:r>
              <a:rPr lang="en-IN" dirty="0" smtClean="0"/>
              <a:t>Both Administrative and Clinical, and through </a:t>
            </a:r>
            <a:r>
              <a:rPr lang="en-IN" dirty="0" smtClean="0">
                <a:solidFill>
                  <a:srgbClr val="FF0000"/>
                </a:solidFill>
              </a:rPr>
              <a:t>on job training </a:t>
            </a:r>
          </a:p>
          <a:p>
            <a:pPr lvl="1"/>
            <a:endParaRPr lang="en-IN" dirty="0"/>
          </a:p>
          <a:p>
            <a:pPr lvl="1"/>
            <a:r>
              <a:rPr lang="en-IN" b="1" dirty="0" smtClean="0"/>
              <a:t>Coordinator for RCH</a:t>
            </a:r>
            <a:r>
              <a:rPr lang="en-IN" dirty="0" smtClean="0"/>
              <a:t>: Antenatal clinics, postpartum care, newborns and under 3 kids, and cancer screening for Breast and Cervical cancer </a:t>
            </a:r>
          </a:p>
          <a:p>
            <a:pPr lvl="1"/>
            <a:endParaRPr lang="en-IN" dirty="0"/>
          </a:p>
          <a:p>
            <a:pPr lvl="1"/>
            <a:r>
              <a:rPr lang="en-IN" b="1" dirty="0" smtClean="0"/>
              <a:t>Cluster coordinator</a:t>
            </a:r>
            <a:r>
              <a:rPr lang="en-IN" dirty="0" smtClean="0"/>
              <a:t>: NCD care along with the SHW </a:t>
            </a:r>
          </a:p>
          <a:p>
            <a:pPr lvl="1"/>
            <a:endParaRPr lang="en-IN" dirty="0"/>
          </a:p>
          <a:p>
            <a:pPr lvl="1"/>
            <a:r>
              <a:rPr lang="en-IN" b="1" dirty="0" smtClean="0"/>
              <a:t>Asha/referral centre coordinator</a:t>
            </a:r>
            <a:r>
              <a:rPr lang="en-IN" dirty="0" smtClean="0"/>
              <a:t>: supporting village based care/ malaria </a:t>
            </a:r>
          </a:p>
          <a:p>
            <a:pPr lvl="1">
              <a:buNone/>
            </a:pPr>
            <a:endParaRPr lang="en-IN" dirty="0" smtClean="0"/>
          </a:p>
          <a:p>
            <a:pPr marL="393192" lvl="1" indent="0">
              <a:buNone/>
            </a:pPr>
            <a:r>
              <a:rPr lang="en-IN" dirty="0" smtClean="0">
                <a:solidFill>
                  <a:srgbClr val="FF0000"/>
                </a:solidFill>
              </a:rPr>
              <a:t>	</a:t>
            </a:r>
            <a:r>
              <a:rPr lang="en-IN" sz="2400" b="1" dirty="0" smtClean="0">
                <a:solidFill>
                  <a:srgbClr val="FF0000"/>
                </a:solidFill>
              </a:rPr>
              <a:t>Monthly meeting is the strategic pathway </a:t>
            </a:r>
          </a:p>
          <a:p>
            <a:pPr lvl="1"/>
            <a:endParaRPr lang="en-IN" dirty="0"/>
          </a:p>
          <a:p>
            <a:pPr lvl="1"/>
            <a:endParaRPr lang="en-IN" dirty="0"/>
          </a:p>
        </p:txBody>
      </p:sp>
      <p:sp>
        <p:nvSpPr>
          <p:cNvPr id="3" name="Title 2"/>
          <p:cNvSpPr>
            <a:spLocks noGrp="1"/>
          </p:cNvSpPr>
          <p:nvPr>
            <p:ph type="title"/>
          </p:nvPr>
        </p:nvSpPr>
        <p:spPr>
          <a:xfrm>
            <a:off x="457200" y="214290"/>
            <a:ext cx="8229600" cy="939784"/>
          </a:xfrm>
        </p:spPr>
        <p:txBody>
          <a:bodyPr>
            <a:normAutofit fontScale="90000"/>
          </a:bodyPr>
          <a:lstStyle/>
          <a:p>
            <a:r>
              <a:rPr lang="en-IN" dirty="0" smtClean="0"/>
              <a:t/>
            </a:r>
            <a:br>
              <a:rPr lang="en-IN" dirty="0" smtClean="0"/>
            </a:br>
            <a:r>
              <a:rPr lang="en-IN" dirty="0"/>
              <a:t>	</a:t>
            </a:r>
            <a:r>
              <a:rPr lang="en-IN" dirty="0" smtClean="0"/>
              <a:t>Supportive Supervision</a:t>
            </a:r>
            <a:br>
              <a:rPr lang="en-IN" dirty="0" smtClean="0"/>
            </a:br>
            <a:endParaRPr lang="en-IN" dirty="0"/>
          </a:p>
        </p:txBody>
      </p:sp>
    </p:spTree>
    <p:extLst>
      <p:ext uri="{BB962C8B-B14F-4D97-AF65-F5344CB8AC3E}">
        <p14:creationId xmlns:p14="http://schemas.microsoft.com/office/powerpoint/2010/main" val="473734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Cost of running this programme</a:t>
            </a:r>
            <a:endParaRPr lang="en-IN" dirty="0"/>
          </a:p>
        </p:txBody>
      </p:sp>
      <p:sp>
        <p:nvSpPr>
          <p:cNvPr id="3" name="Content Placeholder 2"/>
          <p:cNvSpPr>
            <a:spLocks noGrp="1"/>
          </p:cNvSpPr>
          <p:nvPr>
            <p:ph sz="quarter" idx="1"/>
          </p:nvPr>
        </p:nvSpPr>
        <p:spPr/>
        <p:txBody>
          <a:bodyPr>
            <a:normAutofit fontScale="92500" lnSpcReduction="10000"/>
          </a:bodyPr>
          <a:lstStyle/>
          <a:p>
            <a:endParaRPr lang="en-IN" sz="1200" dirty="0">
              <a:solidFill>
                <a:srgbClr val="000000"/>
              </a:solidFill>
              <a:latin typeface="Calibri"/>
            </a:endParaRPr>
          </a:p>
          <a:p>
            <a:endParaRPr lang="en-IN" sz="1200" dirty="0">
              <a:latin typeface="Calibri"/>
            </a:endParaRPr>
          </a:p>
          <a:p>
            <a:r>
              <a:rPr lang="en-IN" sz="2800" dirty="0">
                <a:latin typeface="Calibri"/>
              </a:rPr>
              <a:t>The per capita cost of providing Comprehensive Primary Health Care </a:t>
            </a:r>
          </a:p>
          <a:p>
            <a:r>
              <a:rPr lang="en-IN" sz="2800" b="1" dirty="0">
                <a:solidFill>
                  <a:srgbClr val="FF0000"/>
                </a:solidFill>
                <a:latin typeface="Calibri"/>
              </a:rPr>
              <a:t>Rupees 554 per person per year; 3.2 visits per capita per year </a:t>
            </a:r>
            <a:endParaRPr lang="en-IN" sz="2800" dirty="0">
              <a:solidFill>
                <a:srgbClr val="FF0000"/>
              </a:solidFill>
              <a:latin typeface="Calibri"/>
            </a:endParaRPr>
          </a:p>
          <a:p>
            <a:r>
              <a:rPr lang="en-IN" sz="2800" b="1" dirty="0">
                <a:latin typeface="Calibri"/>
              </a:rPr>
              <a:t>Of which 16% is secondary or tertiary care, and 84% is primary care ( </a:t>
            </a:r>
            <a:r>
              <a:rPr lang="en-IN" sz="2500" dirty="0">
                <a:latin typeface="Comic Sans MS"/>
              </a:rPr>
              <a:t>Village/ hamlets 51% care, Health and wellness centres 33% care) and Referral centre </a:t>
            </a:r>
            <a:r>
              <a:rPr lang="en-IN" sz="2500" dirty="0" smtClean="0">
                <a:latin typeface="Comic Sans MS"/>
              </a:rPr>
              <a:t>16%)</a:t>
            </a:r>
          </a:p>
          <a:p>
            <a:r>
              <a:rPr lang="en-IN" sz="2500" dirty="0" smtClean="0">
                <a:latin typeface="Comic Sans MS"/>
              </a:rPr>
              <a:t> </a:t>
            </a:r>
            <a:endParaRPr lang="en-IN" sz="2500" dirty="0">
              <a:latin typeface="Comic Sans MS"/>
            </a:endParaRPr>
          </a:p>
          <a:p>
            <a:pPr marL="0" indent="0">
              <a:buNone/>
            </a:pPr>
            <a:r>
              <a:rPr lang="en-IN" sz="2400" dirty="0" smtClean="0">
                <a:latin typeface="Arial"/>
              </a:rPr>
              <a:t>performance </a:t>
            </a:r>
            <a:r>
              <a:rPr lang="en-IN" sz="2400" dirty="0">
                <a:latin typeface="Arial"/>
              </a:rPr>
              <a:t>based financing or financial incentives of any kind. But reliable and timely payments of the modest sums agreed </a:t>
            </a:r>
          </a:p>
          <a:p>
            <a:pPr marL="0" indent="0">
              <a:buNone/>
            </a:pPr>
            <a:endParaRPr lang="en-IN" b="1" dirty="0"/>
          </a:p>
        </p:txBody>
      </p:sp>
    </p:spTree>
    <p:extLst>
      <p:ext uri="{BB962C8B-B14F-4D97-AF65-F5344CB8AC3E}">
        <p14:creationId xmlns:p14="http://schemas.microsoft.com/office/powerpoint/2010/main" val="228874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Lessons learnt</a:t>
            </a:r>
            <a:endParaRPr lang="en-IN" dirty="0"/>
          </a:p>
        </p:txBody>
      </p:sp>
      <p:sp>
        <p:nvSpPr>
          <p:cNvPr id="3" name="Content Placeholder 2"/>
          <p:cNvSpPr>
            <a:spLocks noGrp="1"/>
          </p:cNvSpPr>
          <p:nvPr>
            <p:ph sz="quarter" idx="1"/>
          </p:nvPr>
        </p:nvSpPr>
        <p:spPr/>
        <p:txBody>
          <a:bodyPr/>
          <a:lstStyle/>
          <a:p>
            <a:r>
              <a:rPr lang="en-IN" dirty="0" smtClean="0"/>
              <a:t>It is possible to provide </a:t>
            </a:r>
            <a:r>
              <a:rPr lang="en-US" sz="2800" dirty="0">
                <a:latin typeface="Cambria"/>
                <a:ea typeface="Times New Roman"/>
                <a:cs typeface="Mangal"/>
              </a:rPr>
              <a:t>providing good quality of care at </a:t>
            </a:r>
            <a:r>
              <a:rPr lang="en-US" sz="2800" dirty="0" smtClean="0">
                <a:latin typeface="Cambria"/>
                <a:ea typeface="Times New Roman"/>
                <a:cs typeface="Mangal"/>
              </a:rPr>
              <a:t>affordable </a:t>
            </a:r>
            <a:r>
              <a:rPr lang="en-US" sz="2800" dirty="0">
                <a:latin typeface="Cambria"/>
                <a:ea typeface="Times New Roman"/>
                <a:cs typeface="Mangal"/>
              </a:rPr>
              <a:t>costs using a level of human resource which is more or less consistent with what is envisaged in draft national health policy and in the Indian Public Health Standards and the existing financing packages and </a:t>
            </a:r>
            <a:r>
              <a:rPr lang="en-US" sz="2800" dirty="0" smtClean="0">
                <a:latin typeface="Cambria"/>
                <a:ea typeface="Times New Roman"/>
                <a:cs typeface="Mangal"/>
              </a:rPr>
              <a:t>strategies</a:t>
            </a:r>
          </a:p>
          <a:p>
            <a:r>
              <a:rPr lang="en-US" sz="2800" dirty="0">
                <a:latin typeface="Cambria"/>
                <a:ea typeface="Times New Roman"/>
                <a:cs typeface="Mangal"/>
              </a:rPr>
              <a:t>The game changer is really the organization of service delivery </a:t>
            </a:r>
            <a:r>
              <a:rPr lang="en-US" sz="2800" dirty="0" smtClean="0">
                <a:latin typeface="Cambria"/>
                <a:ea typeface="Times New Roman"/>
                <a:cs typeface="Mangal"/>
              </a:rPr>
              <a:t>( to make it comprehensive) and </a:t>
            </a:r>
            <a:r>
              <a:rPr lang="en-US" sz="2800" dirty="0">
                <a:latin typeface="Cambria"/>
                <a:ea typeface="Times New Roman"/>
                <a:cs typeface="Mangal"/>
              </a:rPr>
              <a:t>the quality of training and support </a:t>
            </a:r>
            <a:r>
              <a:rPr lang="en-US" sz="2800" dirty="0" smtClean="0">
                <a:latin typeface="Cambria"/>
                <a:ea typeface="Times New Roman"/>
                <a:cs typeface="Mangal"/>
              </a:rPr>
              <a:t>provided, and not IT or STP</a:t>
            </a:r>
            <a:endParaRPr lang="en-IN" dirty="0"/>
          </a:p>
        </p:txBody>
      </p:sp>
    </p:spTree>
    <p:extLst>
      <p:ext uri="{BB962C8B-B14F-4D97-AF65-F5344CB8AC3E}">
        <p14:creationId xmlns:p14="http://schemas.microsoft.com/office/powerpoint/2010/main" val="203175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Problem</a:t>
            </a:r>
            <a:endParaRPr lang="en-IN" dirty="0"/>
          </a:p>
        </p:txBody>
      </p:sp>
      <p:sp>
        <p:nvSpPr>
          <p:cNvPr id="3" name="Content Placeholder 2"/>
          <p:cNvSpPr>
            <a:spLocks noGrp="1"/>
          </p:cNvSpPr>
          <p:nvPr>
            <p:ph sz="quarter" idx="1"/>
          </p:nvPr>
        </p:nvSpPr>
        <p:spPr/>
        <p:txBody>
          <a:bodyPr>
            <a:normAutofit fontScale="70000" lnSpcReduction="20000"/>
          </a:bodyPr>
          <a:lstStyle/>
          <a:p>
            <a:r>
              <a:rPr lang="en-IN" dirty="0"/>
              <a:t>While the infections and MCH can be managed through institutions and </a:t>
            </a:r>
            <a:r>
              <a:rPr lang="en-IN" dirty="0" err="1"/>
              <a:t>communitised</a:t>
            </a:r>
            <a:r>
              <a:rPr lang="en-IN" dirty="0"/>
              <a:t> somewhat, the NCDs need a model of community </a:t>
            </a:r>
            <a:r>
              <a:rPr lang="en-IN" dirty="0" smtClean="0"/>
              <a:t>management</a:t>
            </a:r>
          </a:p>
          <a:p>
            <a:endParaRPr lang="en-IN" dirty="0"/>
          </a:p>
          <a:p>
            <a:endParaRPr lang="en-IN" sz="1400" dirty="0">
              <a:solidFill>
                <a:srgbClr val="000000"/>
              </a:solidFill>
            </a:endParaRPr>
          </a:p>
          <a:p>
            <a:endParaRPr lang="en-IN" sz="1400" dirty="0"/>
          </a:p>
          <a:p>
            <a:r>
              <a:rPr lang="en-IN" sz="2800" dirty="0"/>
              <a:t>The compliance rates with treatment in most NCDs are below 50% </a:t>
            </a:r>
          </a:p>
          <a:p>
            <a:pPr marL="0" indent="0">
              <a:buNone/>
            </a:pPr>
            <a:endParaRPr lang="en-IN" dirty="0"/>
          </a:p>
          <a:p>
            <a:r>
              <a:rPr lang="en-IN" dirty="0" smtClean="0"/>
              <a:t>The present HR focus in our health system is on a doctor and an ASHA, and some minor focus on the ANM</a:t>
            </a:r>
          </a:p>
          <a:p>
            <a:pPr marL="0" indent="0">
              <a:buNone/>
            </a:pPr>
            <a:endParaRPr lang="en-IN" dirty="0" smtClean="0"/>
          </a:p>
          <a:p>
            <a:endParaRPr lang="en-IN" dirty="0"/>
          </a:p>
          <a:p>
            <a:r>
              <a:rPr lang="en-IN" dirty="0" smtClean="0"/>
              <a:t>Mid level HW is the need</a:t>
            </a:r>
          </a:p>
          <a:p>
            <a:endParaRPr lang="en-IN" dirty="0" smtClean="0"/>
          </a:p>
          <a:p>
            <a:r>
              <a:rPr lang="en-IN" dirty="0" smtClean="0"/>
              <a:t>IT has been often thought of as a game changer in health systems that can provide STP and also allow monitoring</a:t>
            </a:r>
          </a:p>
          <a:p>
            <a:endParaRPr lang="en-IN" dirty="0"/>
          </a:p>
        </p:txBody>
      </p:sp>
    </p:spTree>
    <p:extLst>
      <p:ext uri="{BB962C8B-B14F-4D97-AF65-F5344CB8AC3E}">
        <p14:creationId xmlns:p14="http://schemas.microsoft.com/office/powerpoint/2010/main" val="3457427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structure of our </a:t>
            </a:r>
            <a:r>
              <a:rPr lang="en-IN" dirty="0" smtClean="0"/>
              <a:t>intervention</a:t>
            </a:r>
            <a:br>
              <a:rPr lang="en-IN" dirty="0" smtClean="0"/>
            </a:br>
            <a:r>
              <a:rPr lang="en-IN" dirty="0" smtClean="0"/>
              <a:t>(</a:t>
            </a:r>
            <a:r>
              <a:rPr lang="en-IN" sz="2700" dirty="0" smtClean="0"/>
              <a:t>Rural Bilaspur, CG</a:t>
            </a:r>
            <a:r>
              <a:rPr lang="en-IN" dirty="0" smtClean="0"/>
              <a:t>)</a:t>
            </a:r>
            <a:endParaRPr lang="en-IN" dirty="0"/>
          </a:p>
        </p:txBody>
      </p:sp>
      <p:sp>
        <p:nvSpPr>
          <p:cNvPr id="3" name="Content Placeholder 2"/>
          <p:cNvSpPr>
            <a:spLocks noGrp="1"/>
          </p:cNvSpPr>
          <p:nvPr>
            <p:ph sz="quarter" idx="1"/>
          </p:nvPr>
        </p:nvSpPr>
        <p:spPr/>
        <p:txBody>
          <a:bodyPr>
            <a:normAutofit lnSpcReduction="10000"/>
          </a:bodyPr>
          <a:lstStyle/>
          <a:p>
            <a:r>
              <a:rPr lang="en-IN" dirty="0">
                <a:solidFill>
                  <a:srgbClr val="222222"/>
                </a:solidFill>
                <a:latin typeface="arial"/>
              </a:rPr>
              <a:t>Comprehensive primary health care and not selective health care, responsiveness to the </a:t>
            </a:r>
            <a:r>
              <a:rPr lang="en-IN" dirty="0" smtClean="0">
                <a:solidFill>
                  <a:srgbClr val="222222"/>
                </a:solidFill>
                <a:latin typeface="arial"/>
              </a:rPr>
              <a:t>people’s needs.</a:t>
            </a:r>
          </a:p>
          <a:p>
            <a:pPr marL="0" indent="0">
              <a:buNone/>
            </a:pPr>
            <a:endParaRPr lang="en-IN" dirty="0">
              <a:solidFill>
                <a:srgbClr val="222222"/>
              </a:solidFill>
              <a:latin typeface="arial"/>
            </a:endParaRPr>
          </a:p>
          <a:p>
            <a:r>
              <a:rPr lang="en-IN" dirty="0" smtClean="0">
                <a:solidFill>
                  <a:srgbClr val="222222"/>
                </a:solidFill>
                <a:latin typeface="arial"/>
              </a:rPr>
              <a:t>Immunization provided by the public system,</a:t>
            </a:r>
          </a:p>
          <a:p>
            <a:r>
              <a:rPr lang="en-IN" dirty="0" smtClean="0">
                <a:solidFill>
                  <a:srgbClr val="222222"/>
                </a:solidFill>
                <a:latin typeface="arial"/>
              </a:rPr>
              <a:t>Screening camps for NCDs and for common cancers</a:t>
            </a:r>
          </a:p>
          <a:p>
            <a:r>
              <a:rPr lang="en-IN" dirty="0" smtClean="0">
                <a:solidFill>
                  <a:srgbClr val="222222"/>
                </a:solidFill>
                <a:latin typeface="arial"/>
              </a:rPr>
              <a:t>HR</a:t>
            </a:r>
          </a:p>
          <a:p>
            <a:pPr marL="0" lvl="0" indent="0">
              <a:buClr>
                <a:srgbClr val="D16349"/>
              </a:buClr>
              <a:buNone/>
            </a:pPr>
            <a:r>
              <a:rPr lang="en-IN" sz="2000" dirty="0" smtClean="0">
                <a:solidFill>
                  <a:prstClr val="black"/>
                </a:solidFill>
                <a:latin typeface="Comic Sans MS" panose="030F0702030302020204" pitchFamily="66" charset="0"/>
              </a:rPr>
              <a:t>	Asha</a:t>
            </a:r>
            <a:r>
              <a:rPr lang="en-IN" sz="2000" dirty="0">
                <a:solidFill>
                  <a:prstClr val="black"/>
                </a:solidFill>
                <a:latin typeface="Comic Sans MS" panose="030F0702030302020204" pitchFamily="66" charset="0"/>
              </a:rPr>
              <a:t>, </a:t>
            </a:r>
          </a:p>
          <a:p>
            <a:pPr marL="0" lvl="0" indent="0">
              <a:buClr>
                <a:srgbClr val="D16349"/>
              </a:buClr>
              <a:buNone/>
            </a:pPr>
            <a:r>
              <a:rPr lang="en-IN" sz="2000" dirty="0">
                <a:solidFill>
                  <a:prstClr val="black"/>
                </a:solidFill>
                <a:latin typeface="Comic Sans MS" panose="030F0702030302020204" pitchFamily="66" charset="0"/>
              </a:rPr>
              <a:t>	</a:t>
            </a:r>
            <a:r>
              <a:rPr lang="en-IN" sz="2000" dirty="0" smtClean="0">
                <a:solidFill>
                  <a:prstClr val="black"/>
                </a:solidFill>
                <a:latin typeface="Comic Sans MS" panose="030F0702030302020204" pitchFamily="66" charset="0"/>
              </a:rPr>
              <a:t>Senior </a:t>
            </a:r>
            <a:r>
              <a:rPr lang="en-IN" sz="2000" dirty="0">
                <a:solidFill>
                  <a:prstClr val="black"/>
                </a:solidFill>
                <a:latin typeface="Comic Sans MS" panose="030F0702030302020204" pitchFamily="66" charset="0"/>
              </a:rPr>
              <a:t>health workers and ANMs, </a:t>
            </a:r>
          </a:p>
          <a:p>
            <a:pPr marL="0" lvl="0" indent="0">
              <a:buClr>
                <a:srgbClr val="D16349"/>
              </a:buClr>
              <a:buNone/>
            </a:pPr>
            <a:r>
              <a:rPr lang="en-IN" sz="2000" dirty="0" smtClean="0">
                <a:solidFill>
                  <a:prstClr val="black"/>
                </a:solidFill>
                <a:latin typeface="Comic Sans MS" panose="030F0702030302020204" pitchFamily="66" charset="0"/>
              </a:rPr>
              <a:t>	cluster </a:t>
            </a:r>
            <a:r>
              <a:rPr lang="en-IN" sz="2000" dirty="0">
                <a:solidFill>
                  <a:prstClr val="black"/>
                </a:solidFill>
                <a:latin typeface="Comic Sans MS" panose="030F0702030302020204" pitchFamily="66" charset="0"/>
              </a:rPr>
              <a:t>/ RCH/Asha coordinator,</a:t>
            </a:r>
          </a:p>
          <a:p>
            <a:pPr marL="0" lvl="0" indent="0">
              <a:buClr>
                <a:srgbClr val="D16349"/>
              </a:buClr>
              <a:buNone/>
            </a:pPr>
            <a:r>
              <a:rPr lang="en-IN" sz="2000" dirty="0" smtClean="0">
                <a:solidFill>
                  <a:prstClr val="black"/>
                </a:solidFill>
                <a:latin typeface="Comic Sans MS" panose="030F0702030302020204" pitchFamily="66" charset="0"/>
              </a:rPr>
              <a:t>	Doctor/pharmacist/lab </a:t>
            </a:r>
            <a:r>
              <a:rPr lang="en-IN" sz="2000" dirty="0">
                <a:solidFill>
                  <a:prstClr val="black"/>
                </a:solidFill>
                <a:latin typeface="Comic Sans MS" panose="030F0702030302020204" pitchFamily="66" charset="0"/>
              </a:rPr>
              <a:t>tech/ records person team</a:t>
            </a:r>
          </a:p>
          <a:p>
            <a:pPr marL="0" indent="0">
              <a:buNone/>
            </a:pPr>
            <a:endParaRPr lang="en-IN" dirty="0" smtClean="0">
              <a:solidFill>
                <a:srgbClr val="222222"/>
              </a:solidFill>
              <a:latin typeface="arial"/>
            </a:endParaRPr>
          </a:p>
          <a:p>
            <a:endParaRPr lang="en-IN" dirty="0" smtClean="0">
              <a:solidFill>
                <a:srgbClr val="222222"/>
              </a:solidFill>
              <a:latin typeface="arial"/>
            </a:endParaRPr>
          </a:p>
          <a:p>
            <a:endParaRPr lang="en-IN" dirty="0"/>
          </a:p>
        </p:txBody>
      </p:sp>
    </p:spTree>
    <p:extLst>
      <p:ext uri="{BB962C8B-B14F-4D97-AF65-F5344CB8AC3E}">
        <p14:creationId xmlns:p14="http://schemas.microsoft.com/office/powerpoint/2010/main" val="819531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Phone, and refrigerator, net book and paper records</a:t>
            </a:r>
          </a:p>
          <a:p>
            <a:endParaRPr lang="en-IN" dirty="0"/>
          </a:p>
          <a:p>
            <a:r>
              <a:rPr lang="en-IN" dirty="0" smtClean="0"/>
              <a:t>Senior health workers: community health skills, clinical skills and lab skills, and ANMs</a:t>
            </a:r>
          </a:p>
          <a:p>
            <a:endParaRPr lang="en-IN" sz="2800" dirty="0" smtClean="0"/>
          </a:p>
          <a:p>
            <a:r>
              <a:rPr lang="en-IN" sz="2800" dirty="0" smtClean="0"/>
              <a:t>Training and educational centre and a centre… for the health workers</a:t>
            </a:r>
            <a:endParaRPr lang="en-IN" sz="2800" dirty="0"/>
          </a:p>
        </p:txBody>
      </p:sp>
      <p:sp>
        <p:nvSpPr>
          <p:cNvPr id="3" name="Title 2"/>
          <p:cNvSpPr>
            <a:spLocks noGrp="1"/>
          </p:cNvSpPr>
          <p:nvPr>
            <p:ph type="title"/>
          </p:nvPr>
        </p:nvSpPr>
        <p:spPr>
          <a:xfrm>
            <a:off x="304800" y="-152400"/>
            <a:ext cx="8534400" cy="1139952"/>
          </a:xfrm>
        </p:spPr>
        <p:txBody>
          <a:bodyPr>
            <a:normAutofit/>
          </a:bodyPr>
          <a:lstStyle/>
          <a:p>
            <a:r>
              <a:rPr lang="en-IN" sz="3200" dirty="0">
                <a:solidFill>
                  <a:srgbClr val="464646"/>
                </a:solidFill>
              </a:rPr>
              <a:t>The Sub centre…. Health and wellness centres</a:t>
            </a:r>
            <a:endParaRPr lang="en-IN" sz="3200" dirty="0"/>
          </a:p>
        </p:txBody>
      </p:sp>
    </p:spTree>
    <p:extLst>
      <p:ext uri="{BB962C8B-B14F-4D97-AF65-F5344CB8AC3E}">
        <p14:creationId xmlns:p14="http://schemas.microsoft.com/office/powerpoint/2010/main" val="338873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HWC functions</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Run as a first contact site for difficult problems </a:t>
            </a:r>
          </a:p>
          <a:p>
            <a:r>
              <a:rPr lang="en-IN" dirty="0" smtClean="0"/>
              <a:t>Animal bite care, deliveries, step down nursery</a:t>
            </a:r>
          </a:p>
          <a:p>
            <a:r>
              <a:rPr lang="en-IN" dirty="0" smtClean="0"/>
              <a:t>Chronic ongoing care for NCDs</a:t>
            </a:r>
          </a:p>
          <a:p>
            <a:r>
              <a:rPr lang="en-IN" dirty="0" smtClean="0"/>
              <a:t>Screening of cancers and NCDs</a:t>
            </a:r>
          </a:p>
          <a:p>
            <a:r>
              <a:rPr lang="en-IN" dirty="0" smtClean="0"/>
              <a:t>Disease based peer support groups</a:t>
            </a:r>
          </a:p>
          <a:p>
            <a:r>
              <a:rPr lang="en-IN" dirty="0" smtClean="0"/>
              <a:t>Common emergencies</a:t>
            </a:r>
          </a:p>
          <a:p>
            <a:r>
              <a:rPr lang="en-IN" dirty="0" smtClean="0"/>
              <a:t>Training site for various cadres</a:t>
            </a:r>
          </a:p>
          <a:p>
            <a:pPr lvl="0">
              <a:buClr>
                <a:srgbClr val="D16349"/>
              </a:buClr>
            </a:pPr>
            <a:r>
              <a:rPr lang="en-IN" b="1" dirty="0" smtClean="0">
                <a:solidFill>
                  <a:prstClr val="black"/>
                </a:solidFill>
              </a:rPr>
              <a:t>Other care</a:t>
            </a:r>
            <a:r>
              <a:rPr lang="en-IN" b="1" dirty="0">
                <a:solidFill>
                  <a:prstClr val="black"/>
                </a:solidFill>
              </a:rPr>
              <a:t>: Guided by Unmet Need </a:t>
            </a:r>
          </a:p>
          <a:p>
            <a:pPr lvl="0">
              <a:buClr>
                <a:srgbClr val="D16349"/>
              </a:buClr>
              <a:buNone/>
            </a:pPr>
            <a:r>
              <a:rPr lang="en-IN" b="1" dirty="0">
                <a:solidFill>
                  <a:prstClr val="black"/>
                </a:solidFill>
              </a:rPr>
              <a:t>   </a:t>
            </a:r>
            <a:r>
              <a:rPr lang="en-IN" dirty="0">
                <a:solidFill>
                  <a:prstClr val="black"/>
                </a:solidFill>
              </a:rPr>
              <a:t>maternal care, contraception, </a:t>
            </a:r>
            <a:r>
              <a:rPr lang="en-IN" dirty="0" smtClean="0">
                <a:solidFill>
                  <a:prstClr val="black"/>
                </a:solidFill>
              </a:rPr>
              <a:t> </a:t>
            </a:r>
            <a:r>
              <a:rPr lang="en-IN" dirty="0">
                <a:solidFill>
                  <a:prstClr val="black"/>
                </a:solidFill>
              </a:rPr>
              <a:t>care of </a:t>
            </a:r>
            <a:r>
              <a:rPr lang="en-IN" dirty="0" smtClean="0">
                <a:solidFill>
                  <a:prstClr val="black"/>
                </a:solidFill>
              </a:rPr>
              <a:t>emergency </a:t>
            </a:r>
            <a:r>
              <a:rPr lang="en-IN" dirty="0">
                <a:solidFill>
                  <a:prstClr val="black"/>
                </a:solidFill>
              </a:rPr>
              <a:t>care, epidemic responsiveness, end of life </a:t>
            </a:r>
            <a:r>
              <a:rPr lang="en-IN" dirty="0" smtClean="0">
                <a:solidFill>
                  <a:prstClr val="black"/>
                </a:solidFill>
              </a:rPr>
              <a:t>care</a:t>
            </a:r>
            <a:endParaRPr lang="en-IN" dirty="0">
              <a:solidFill>
                <a:prstClr val="black"/>
              </a:solidFill>
            </a:endParaRPr>
          </a:p>
          <a:p>
            <a:endParaRPr lang="en-IN" dirty="0" smtClean="0"/>
          </a:p>
          <a:p>
            <a:endParaRPr lang="en-IN" dirty="0"/>
          </a:p>
        </p:txBody>
      </p:sp>
    </p:spTree>
    <p:extLst>
      <p:ext uri="{BB962C8B-B14F-4D97-AF65-F5344CB8AC3E}">
        <p14:creationId xmlns:p14="http://schemas.microsoft.com/office/powerpoint/2010/main" val="333376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Role of information technology</a:t>
            </a:r>
            <a:endParaRPr lang="en-IN" dirty="0"/>
          </a:p>
        </p:txBody>
      </p:sp>
      <p:sp>
        <p:nvSpPr>
          <p:cNvPr id="3" name="Content Placeholder 2"/>
          <p:cNvSpPr>
            <a:spLocks noGrp="1"/>
          </p:cNvSpPr>
          <p:nvPr>
            <p:ph sz="quarter" idx="1"/>
          </p:nvPr>
        </p:nvSpPr>
        <p:spPr/>
        <p:txBody>
          <a:bodyPr/>
          <a:lstStyle/>
          <a:p>
            <a:pPr lvl="0">
              <a:buClr>
                <a:srgbClr val="D16349"/>
              </a:buClr>
            </a:pPr>
            <a:r>
              <a:rPr lang="en-IN" sz="2300" dirty="0" smtClean="0">
                <a:solidFill>
                  <a:srgbClr val="222222"/>
                </a:solidFill>
                <a:latin typeface="arial"/>
              </a:rPr>
              <a:t>There are guidelines, not like STP- to support, but has little role in </a:t>
            </a:r>
            <a:r>
              <a:rPr lang="en-IN" sz="2300" dirty="0">
                <a:solidFill>
                  <a:srgbClr val="222222"/>
                </a:solidFill>
                <a:latin typeface="arial"/>
              </a:rPr>
              <a:t>financing and monitoring </a:t>
            </a:r>
          </a:p>
          <a:p>
            <a:pPr marL="0" lvl="0" indent="0">
              <a:buClr>
                <a:srgbClr val="D16349"/>
              </a:buClr>
              <a:buNone/>
            </a:pPr>
            <a:r>
              <a:rPr lang="en-IN" sz="2300" dirty="0">
                <a:solidFill>
                  <a:srgbClr val="222222"/>
                </a:solidFill>
                <a:latin typeface="arial"/>
              </a:rPr>
              <a:t/>
            </a:r>
            <a:br>
              <a:rPr lang="en-IN" sz="2300" dirty="0">
                <a:solidFill>
                  <a:srgbClr val="222222"/>
                </a:solidFill>
                <a:latin typeface="arial"/>
              </a:rPr>
            </a:br>
            <a:endParaRPr lang="en-IN" sz="2300" dirty="0">
              <a:solidFill>
                <a:srgbClr val="222222"/>
              </a:solidFill>
              <a:latin typeface="arial"/>
            </a:endParaRPr>
          </a:p>
          <a:p>
            <a:pPr lvl="0">
              <a:buClr>
                <a:srgbClr val="D16349"/>
              </a:buClr>
            </a:pPr>
            <a:r>
              <a:rPr lang="en-IN" sz="2300" dirty="0">
                <a:solidFill>
                  <a:srgbClr val="222222"/>
                </a:solidFill>
                <a:latin typeface="arial"/>
              </a:rPr>
              <a:t> Training </a:t>
            </a:r>
            <a:endParaRPr lang="en-IN" sz="2300" dirty="0" smtClean="0">
              <a:solidFill>
                <a:srgbClr val="222222"/>
              </a:solidFill>
              <a:latin typeface="arial"/>
            </a:endParaRPr>
          </a:p>
          <a:p>
            <a:pPr lvl="0">
              <a:buClr>
                <a:srgbClr val="D16349"/>
              </a:buClr>
            </a:pPr>
            <a:endParaRPr lang="en-IN" sz="2300" dirty="0">
              <a:solidFill>
                <a:srgbClr val="222222"/>
              </a:solidFill>
              <a:latin typeface="arial"/>
            </a:endParaRPr>
          </a:p>
          <a:p>
            <a:pPr lvl="0">
              <a:buClr>
                <a:srgbClr val="D16349"/>
              </a:buClr>
            </a:pPr>
            <a:r>
              <a:rPr lang="en-IN" sz="2300" dirty="0" smtClean="0">
                <a:solidFill>
                  <a:srgbClr val="222222"/>
                </a:solidFill>
                <a:latin typeface="arial"/>
              </a:rPr>
              <a:t>support </a:t>
            </a:r>
            <a:r>
              <a:rPr lang="en-IN" sz="2300" dirty="0">
                <a:solidFill>
                  <a:srgbClr val="222222"/>
                </a:solidFill>
                <a:latin typeface="arial"/>
              </a:rPr>
              <a:t>and organization of work elements are what one hears</a:t>
            </a:r>
            <a:r>
              <a:rPr lang="en-IN" sz="2300" dirty="0" smtClean="0">
                <a:solidFill>
                  <a:srgbClr val="222222"/>
                </a:solidFill>
                <a:latin typeface="arial"/>
              </a:rPr>
              <a:t>.</a:t>
            </a:r>
          </a:p>
          <a:p>
            <a:pPr marL="0" lvl="0" indent="0">
              <a:buClr>
                <a:srgbClr val="D16349"/>
              </a:buClr>
              <a:buNone/>
            </a:pPr>
            <a:endParaRPr lang="en-IN" sz="2300" dirty="0" smtClean="0">
              <a:solidFill>
                <a:srgbClr val="222222"/>
              </a:solidFill>
              <a:latin typeface="arial"/>
            </a:endParaRPr>
          </a:p>
          <a:p>
            <a:pPr lvl="0">
              <a:buClr>
                <a:srgbClr val="D16349"/>
              </a:buClr>
            </a:pPr>
            <a:r>
              <a:rPr lang="en-IN" sz="2400" dirty="0">
                <a:solidFill>
                  <a:srgbClr val="222222"/>
                </a:solidFill>
                <a:latin typeface="arial"/>
              </a:rPr>
              <a:t>It helps , but it is not the game changer</a:t>
            </a:r>
            <a:r>
              <a:rPr lang="en-IN" sz="2300" dirty="0">
                <a:solidFill>
                  <a:srgbClr val="222222"/>
                </a:solidFill>
                <a:latin typeface="arial"/>
              </a:rPr>
              <a:t> </a:t>
            </a:r>
          </a:p>
          <a:p>
            <a:endParaRPr lang="en-IN" dirty="0"/>
          </a:p>
        </p:txBody>
      </p:sp>
    </p:spTree>
    <p:extLst>
      <p:ext uri="{BB962C8B-B14F-4D97-AF65-F5344CB8AC3E}">
        <p14:creationId xmlns:p14="http://schemas.microsoft.com/office/powerpoint/2010/main" val="302703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We use IT for enabling primary providers and …. </a:t>
            </a:r>
          </a:p>
          <a:p>
            <a:endParaRPr lang="en-IN" dirty="0"/>
          </a:p>
          <a:p>
            <a:r>
              <a:rPr lang="en-IN" dirty="0" smtClean="0"/>
              <a:t>not to monitor them</a:t>
            </a:r>
          </a:p>
          <a:p>
            <a:pPr marL="109728" indent="0">
              <a:buNone/>
            </a:pPr>
            <a:endParaRPr lang="en-IN" dirty="0"/>
          </a:p>
          <a:p>
            <a:r>
              <a:rPr lang="en-IN" dirty="0" smtClean="0"/>
              <a:t>Interactive voice recording system to exploit audio literacy , and developing a people based EMR</a:t>
            </a:r>
            <a:endParaRPr lang="en-IN" dirty="0"/>
          </a:p>
        </p:txBody>
      </p:sp>
      <p:sp>
        <p:nvSpPr>
          <p:cNvPr id="3" name="Title 2"/>
          <p:cNvSpPr>
            <a:spLocks noGrp="1"/>
          </p:cNvSpPr>
          <p:nvPr>
            <p:ph type="title"/>
          </p:nvPr>
        </p:nvSpPr>
        <p:spPr/>
        <p:txBody>
          <a:bodyPr/>
          <a:lstStyle/>
          <a:p>
            <a:r>
              <a:rPr lang="en-IN" dirty="0" smtClean="0"/>
              <a:t>Use of Information technology </a:t>
            </a:r>
            <a:endParaRPr lang="en-IN" dirty="0"/>
          </a:p>
        </p:txBody>
      </p:sp>
    </p:spTree>
    <p:extLst>
      <p:ext uri="{BB962C8B-B14F-4D97-AF65-F5344CB8AC3E}">
        <p14:creationId xmlns:p14="http://schemas.microsoft.com/office/powerpoint/2010/main" val="105634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Shape 470"/>
          <p:cNvSpPr>
            <a:spLocks noGrp="1"/>
          </p:cNvSpPr>
          <p:nvPr>
            <p:ph idx="1"/>
          </p:nvPr>
        </p:nvSpPr>
        <p:spPr>
          <a:prstGeom prst="rect">
            <a:avLst/>
          </a:prstGeom>
        </p:spPr>
        <p:txBody>
          <a:bodyPr/>
          <a:lstStyle/>
          <a:p>
            <a:pPr lvl="0">
              <a:defRPr sz="1800"/>
            </a:pPr>
            <a:r>
              <a:rPr sz="2700" dirty="0"/>
              <a:t>Data collection</a:t>
            </a:r>
          </a:p>
          <a:p>
            <a:pPr lvl="0">
              <a:defRPr sz="1800"/>
            </a:pPr>
            <a:endParaRPr sz="2700" dirty="0"/>
          </a:p>
          <a:p>
            <a:pPr lvl="0">
              <a:defRPr sz="1800"/>
            </a:pPr>
            <a:r>
              <a:rPr sz="2700" dirty="0"/>
              <a:t>Surveillance</a:t>
            </a:r>
          </a:p>
          <a:p>
            <a:pPr lvl="0">
              <a:defRPr sz="1800"/>
            </a:pPr>
            <a:endParaRPr sz="2700" dirty="0"/>
          </a:p>
          <a:p>
            <a:pPr lvl="0">
              <a:defRPr sz="1800"/>
            </a:pPr>
            <a:r>
              <a:rPr sz="2700" dirty="0"/>
              <a:t>Mobile health</a:t>
            </a:r>
          </a:p>
          <a:p>
            <a:pPr lvl="0">
              <a:defRPr sz="1800"/>
            </a:pPr>
            <a:endParaRPr sz="2700" dirty="0"/>
          </a:p>
          <a:p>
            <a:pPr lvl="0">
              <a:defRPr sz="1800"/>
            </a:pPr>
            <a:r>
              <a:rPr lang="en-US" sz="2700" dirty="0" smtClean="0"/>
              <a:t>T</a:t>
            </a:r>
            <a:r>
              <a:rPr sz="2700" smtClean="0"/>
              <a:t>raining</a:t>
            </a:r>
            <a:endParaRPr sz="2700" dirty="0"/>
          </a:p>
        </p:txBody>
      </p:sp>
      <p:sp>
        <p:nvSpPr>
          <p:cNvPr id="471" name="Shape 471"/>
          <p:cNvSpPr>
            <a:spLocks noGrp="1"/>
          </p:cNvSpPr>
          <p:nvPr>
            <p:ph type="title"/>
          </p:nvPr>
        </p:nvSpPr>
        <p:spPr>
          <a:xfrm>
            <a:off x="457200" y="274639"/>
            <a:ext cx="8229600" cy="706090"/>
          </a:xfrm>
          <a:prstGeom prst="rect">
            <a:avLst/>
          </a:prstGeom>
        </p:spPr>
        <p:txBody>
          <a:bodyPr/>
          <a:lstStyle>
            <a:lvl1pPr algn="ctr" defTabSz="813816">
              <a:defRPr sz="3204">
                <a:effectLst>
                  <a:outerShdw blurRad="33909" dist="22606" dir="5400000" rotWithShape="0">
                    <a:srgbClr val="000000">
                      <a:alpha val="25000"/>
                    </a:srgbClr>
                  </a:outerShdw>
                </a:effectLst>
              </a:defRPr>
            </a:lvl1pPr>
          </a:lstStyle>
          <a:p>
            <a:pPr lvl="0">
              <a:defRPr sz="1800" b="0">
                <a:solidFill>
                  <a:srgbClr val="000000"/>
                </a:solidFill>
                <a:effectLst/>
              </a:defRPr>
            </a:pPr>
            <a:r>
              <a:rPr sz="3204" b="1" dirty="0">
                <a:solidFill>
                  <a:srgbClr val="464646"/>
                </a:solidFill>
                <a:effectLst>
                  <a:outerShdw blurRad="33909" dist="22606" dir="5400000" rotWithShape="0">
                    <a:srgbClr val="000000">
                      <a:alpha val="25000"/>
                    </a:srgbClr>
                  </a:outerShdw>
                </a:effectLst>
              </a:rPr>
              <a:t>Interactive voice recording technology</a:t>
            </a:r>
          </a:p>
        </p:txBody>
      </p:sp>
      <p:pic>
        <p:nvPicPr>
          <p:cNvPr id="472" name="image23.jpg" descr="download.jpg"/>
          <p:cNvPicPr/>
          <p:nvPr/>
        </p:nvPicPr>
        <p:blipFill>
          <a:blip r:embed="rId2">
            <a:extLst/>
          </a:blip>
          <a:stretch>
            <a:fillRect/>
          </a:stretch>
        </p:blipFill>
        <p:spPr>
          <a:xfrm>
            <a:off x="5257800" y="1674643"/>
            <a:ext cx="3276600" cy="2363956"/>
          </a:xfrm>
          <a:prstGeom prst="rect">
            <a:avLst/>
          </a:prstGeom>
          <a:ln w="12700">
            <a:miter lim="400000"/>
          </a:ln>
        </p:spPr>
      </p:pic>
      <p:pic>
        <p:nvPicPr>
          <p:cNvPr id="473" name="image24.jpg" descr="citizen journalist.jpeg"/>
          <p:cNvPicPr/>
          <p:nvPr/>
        </p:nvPicPr>
        <p:blipFill>
          <a:blip r:embed="rId3">
            <a:extLst/>
          </a:blip>
          <a:stretch>
            <a:fillRect/>
          </a:stretch>
        </p:blipFill>
        <p:spPr>
          <a:xfrm>
            <a:off x="5257800" y="4267200"/>
            <a:ext cx="3342512" cy="2389960"/>
          </a:xfrm>
          <a:prstGeom prst="rect">
            <a:avLst/>
          </a:prstGeom>
          <a:ln w="12700">
            <a:miter lim="400000"/>
          </a:ln>
        </p:spPr>
      </p:pic>
    </p:spTree>
    <p:extLst>
      <p:ext uri="{BB962C8B-B14F-4D97-AF65-F5344CB8AC3E}">
        <p14:creationId xmlns:p14="http://schemas.microsoft.com/office/powerpoint/2010/main" val="300360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VHW and SHW do many tests on their own</a:t>
            </a:r>
          </a:p>
          <a:p>
            <a:endParaRPr lang="en-IN" dirty="0"/>
          </a:p>
          <a:p>
            <a:r>
              <a:rPr lang="en-IN" dirty="0" smtClean="0"/>
              <a:t>The Lab supports every week ( 30% of people undergo lab tests)</a:t>
            </a:r>
          </a:p>
          <a:p>
            <a:endParaRPr lang="en-IN" dirty="0"/>
          </a:p>
          <a:p>
            <a:r>
              <a:rPr lang="en-IN" dirty="0" smtClean="0"/>
              <a:t>Referral of samples goes</a:t>
            </a:r>
          </a:p>
          <a:p>
            <a:pPr marL="109728" indent="0">
              <a:buNone/>
            </a:pPr>
            <a:r>
              <a:rPr lang="en-IN" dirty="0" smtClean="0"/>
              <a:t>through an elaborate  </a:t>
            </a:r>
          </a:p>
          <a:p>
            <a:pPr marL="109728" indent="0">
              <a:buNone/>
            </a:pPr>
            <a:r>
              <a:rPr lang="en-IN" dirty="0" smtClean="0"/>
              <a:t>mechanism of runners , and</a:t>
            </a:r>
          </a:p>
          <a:p>
            <a:pPr marL="109728" indent="0">
              <a:buNone/>
            </a:pPr>
            <a:r>
              <a:rPr lang="en-IN" dirty="0" smtClean="0"/>
              <a:t>reports reach via cell phones </a:t>
            </a:r>
          </a:p>
          <a:p>
            <a:pPr marL="109728" indent="0">
              <a:buNone/>
            </a:pPr>
            <a:r>
              <a:rPr lang="en-IN" dirty="0" smtClean="0"/>
              <a:t>and EMR</a:t>
            </a:r>
          </a:p>
          <a:p>
            <a:pPr marL="109728" indent="0">
              <a:buNone/>
            </a:pPr>
            <a:endParaRPr lang="en-IN" dirty="0" smtClean="0"/>
          </a:p>
          <a:p>
            <a:endParaRPr lang="en-IN" dirty="0"/>
          </a:p>
        </p:txBody>
      </p:sp>
      <p:sp>
        <p:nvSpPr>
          <p:cNvPr id="3" name="Title 2"/>
          <p:cNvSpPr>
            <a:spLocks noGrp="1"/>
          </p:cNvSpPr>
          <p:nvPr>
            <p:ph type="title"/>
          </p:nvPr>
        </p:nvSpPr>
        <p:spPr/>
        <p:txBody>
          <a:bodyPr>
            <a:normAutofit/>
          </a:bodyPr>
          <a:lstStyle/>
          <a:p>
            <a:r>
              <a:rPr lang="en-IN" dirty="0" smtClean="0"/>
              <a:t>Laboratory Support in primary care</a:t>
            </a:r>
            <a:endParaRPr lang="en-IN" dirty="0"/>
          </a:p>
        </p:txBody>
      </p:sp>
      <p:pic>
        <p:nvPicPr>
          <p:cNvPr id="1026" name="Picture 2" descr="C:\Users\Jan Swathya\Downloads\Lab manual front pa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7673" y="2819400"/>
            <a:ext cx="3126147"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946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3045</TotalTime>
  <Words>870</Words>
  <Application>Microsoft Office PowerPoint</Application>
  <PresentationFormat>On-screen Show (4:3)</PresentationFormat>
  <Paragraphs>134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Comprehensive PHC through Health and Wellness centres</vt:lpstr>
      <vt:lpstr>The Problem</vt:lpstr>
      <vt:lpstr>The structure of our intervention (Rural Bilaspur, CG)</vt:lpstr>
      <vt:lpstr>The Sub centre…. Health and wellness centres</vt:lpstr>
      <vt:lpstr>HWC functions</vt:lpstr>
      <vt:lpstr>Role of information technology</vt:lpstr>
      <vt:lpstr>Use of Information technology </vt:lpstr>
      <vt:lpstr>Interactive voice recording technology</vt:lpstr>
      <vt:lpstr>Laboratory Support in primary care</vt:lpstr>
      <vt:lpstr>STG/individualised care </vt:lpstr>
      <vt:lpstr>Disease based patient groups </vt:lpstr>
      <vt:lpstr>The Human resources</vt:lpstr>
      <vt:lpstr>Roles of Health workers</vt:lpstr>
      <vt:lpstr>Human Resources: whither doctors?</vt:lpstr>
      <vt:lpstr>  Supportive Supervision </vt:lpstr>
      <vt:lpstr>Cost of running this programme</vt:lpstr>
      <vt:lpstr>Lessons learnt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PHC through Health and Wellness centres</dc:title>
  <dc:creator>Jan Swathya</dc:creator>
  <cp:lastModifiedBy>Customer</cp:lastModifiedBy>
  <cp:revision>14</cp:revision>
  <dcterms:created xsi:type="dcterms:W3CDTF">2006-08-16T00:00:00Z</dcterms:created>
  <dcterms:modified xsi:type="dcterms:W3CDTF">2016-08-30T09:16:04Z</dcterms:modified>
</cp:coreProperties>
</file>