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4555" r:id="rId2"/>
  </p:sldMasterIdLst>
  <p:notesMasterIdLst>
    <p:notesMasterId r:id="rId34"/>
  </p:notesMasterIdLst>
  <p:handoutMasterIdLst>
    <p:handoutMasterId r:id="rId35"/>
  </p:handoutMasterIdLst>
  <p:sldIdLst>
    <p:sldId id="782" r:id="rId3"/>
    <p:sldId id="784" r:id="rId4"/>
    <p:sldId id="785" r:id="rId5"/>
    <p:sldId id="754" r:id="rId6"/>
    <p:sldId id="790" r:id="rId7"/>
    <p:sldId id="764" r:id="rId8"/>
    <p:sldId id="796" r:id="rId9"/>
    <p:sldId id="776" r:id="rId10"/>
    <p:sldId id="797" r:id="rId11"/>
    <p:sldId id="798" r:id="rId12"/>
    <p:sldId id="795" r:id="rId13"/>
    <p:sldId id="794" r:id="rId14"/>
    <p:sldId id="810" r:id="rId15"/>
    <p:sldId id="757" r:id="rId16"/>
    <p:sldId id="786" r:id="rId17"/>
    <p:sldId id="756" r:id="rId18"/>
    <p:sldId id="760" r:id="rId19"/>
    <p:sldId id="761" r:id="rId20"/>
    <p:sldId id="762" r:id="rId21"/>
    <p:sldId id="777" r:id="rId22"/>
    <p:sldId id="800" r:id="rId23"/>
    <p:sldId id="792" r:id="rId24"/>
    <p:sldId id="805" r:id="rId25"/>
    <p:sldId id="806" r:id="rId26"/>
    <p:sldId id="807" r:id="rId27"/>
    <p:sldId id="803" r:id="rId28"/>
    <p:sldId id="804" r:id="rId29"/>
    <p:sldId id="766" r:id="rId30"/>
    <p:sldId id="788" r:id="rId31"/>
    <p:sldId id="789" r:id="rId32"/>
    <p:sldId id="573" r:id="rId33"/>
  </p:sldIdLst>
  <p:sldSz cx="9144000" cy="6858000" type="screen4x3"/>
  <p:notesSz cx="7053263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7373"/>
    <a:srgbClr val="FF33CC"/>
    <a:srgbClr val="C9C6F2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236" autoAdjust="0"/>
  </p:normalViewPr>
  <p:slideViewPr>
    <p:cSldViewPr>
      <p:cViewPr varScale="1">
        <p:scale>
          <a:sx n="65" d="100"/>
          <a:sy n="65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  <c:perspective val="7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Pie!$B$1</c:f>
              <c:strCache>
                <c:ptCount val="1"/>
                <c:pt idx="0">
                  <c:v>2015-16</c:v>
                </c:pt>
              </c:strCache>
            </c:strRef>
          </c:tx>
          <c:dLbls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4F81BD"/>
                </a:solidFill>
                <a:round/>
              </a:ln>
              <a:effectLst>
                <a:outerShdw blurRad="50800" dist="38100" dir="2700000" algn="tl" rotWithShape="0">
                  <a:srgbClr val="4F81B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Pie!$A$2:$A$13</c:f>
              <c:strCache>
                <c:ptCount val="12"/>
                <c:pt idx="0">
                  <c:v>Upper Respiratory infection</c:v>
                </c:pt>
                <c:pt idx="1">
                  <c:v>Other Respirtaory Tract. infection</c:v>
                </c:pt>
                <c:pt idx="2">
                  <c:v>Fever of Unknown origin</c:v>
                </c:pt>
                <c:pt idx="3">
                  <c:v>Skin Disease</c:v>
                </c:pt>
                <c:pt idx="4">
                  <c:v>ANC Checkup</c:v>
                </c:pt>
                <c:pt idx="5">
                  <c:v>Gastritus and Dudenitis</c:v>
                </c:pt>
                <c:pt idx="6">
                  <c:v>Dis. Of Musuloskeletal System </c:v>
                </c:pt>
                <c:pt idx="7">
                  <c:v>Hypertensive Diseases</c:v>
                </c:pt>
                <c:pt idx="8">
                  <c:v>Anaemia</c:v>
                </c:pt>
                <c:pt idx="9">
                  <c:v>Diarrhoea </c:v>
                </c:pt>
                <c:pt idx="10">
                  <c:v>Abdoninal and Pelvic Pain</c:v>
                </c:pt>
                <c:pt idx="11">
                  <c:v>Other Diseases</c:v>
                </c:pt>
              </c:strCache>
            </c:strRef>
          </c:cat>
          <c:val>
            <c:numRef>
              <c:f>Pie!$B$2:$B$13</c:f>
            </c:numRef>
          </c:val>
          <c:extLst>
            <c:ext xmlns:c16="http://schemas.microsoft.com/office/drawing/2014/chart" uri="{C3380CC4-5D6E-409C-BE32-E72D297353CC}">
              <c16:uniqueId val="{00000000-60CB-4414-BB26-5553331D8900}"/>
            </c:ext>
          </c:extLst>
        </c:ser>
        <c:ser>
          <c:idx val="1"/>
          <c:order val="1"/>
          <c:tx>
            <c:strRef>
              <c:f>Pie!$C$1</c:f>
              <c:strCache>
                <c:ptCount val="1"/>
                <c:pt idx="0">
                  <c:v>2016-17 (Upto July)</c:v>
                </c:pt>
              </c:strCache>
            </c:strRef>
          </c:tx>
          <c:dLbls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C0504D"/>
                </a:solidFill>
                <a:round/>
              </a:ln>
              <a:effectLst>
                <a:outerShdw blurRad="50800" dist="38100" dir="2700000" algn="tl" rotWithShape="0">
                  <a:srgbClr val="C0504D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Pie!$A$2:$A$13</c:f>
              <c:strCache>
                <c:ptCount val="12"/>
                <c:pt idx="0">
                  <c:v>Upper Respiratory infection</c:v>
                </c:pt>
                <c:pt idx="1">
                  <c:v>Other Respirtaory Tract. infection</c:v>
                </c:pt>
                <c:pt idx="2">
                  <c:v>Fever of Unknown origin</c:v>
                </c:pt>
                <c:pt idx="3">
                  <c:v>Skin Disease</c:v>
                </c:pt>
                <c:pt idx="4">
                  <c:v>ANC Checkup</c:v>
                </c:pt>
                <c:pt idx="5">
                  <c:v>Gastritus and Dudenitis</c:v>
                </c:pt>
                <c:pt idx="6">
                  <c:v>Dis. Of Musuloskeletal System </c:v>
                </c:pt>
                <c:pt idx="7">
                  <c:v>Hypertensive Diseases</c:v>
                </c:pt>
                <c:pt idx="8">
                  <c:v>Anaemia</c:v>
                </c:pt>
                <c:pt idx="9">
                  <c:v>Diarrhoea </c:v>
                </c:pt>
                <c:pt idx="10">
                  <c:v>Abdoninal and Pelvic Pain</c:v>
                </c:pt>
                <c:pt idx="11">
                  <c:v>Other Diseases</c:v>
                </c:pt>
              </c:strCache>
            </c:strRef>
          </c:cat>
          <c:val>
            <c:numRef>
              <c:f>Pie!$C$2:$C$13</c:f>
            </c:numRef>
          </c:val>
          <c:extLst>
            <c:ext xmlns:c16="http://schemas.microsoft.com/office/drawing/2014/chart" uri="{C3380CC4-5D6E-409C-BE32-E72D297353CC}">
              <c16:uniqueId val="{00000001-60CB-4414-BB26-5553331D8900}"/>
            </c:ext>
          </c:extLst>
        </c:ser>
        <c:ser>
          <c:idx val="2"/>
          <c:order val="2"/>
          <c:tx>
            <c:strRef>
              <c:f>Pie!$D$1</c:f>
              <c:strCache>
                <c:ptCount val="1"/>
                <c:pt idx="0">
                  <c:v>Disease Profile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0CB-4414-BB26-5553331D8900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0CB-4414-BB26-5553331D8900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0CB-4414-BB26-5553331D8900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0CB-4414-BB26-5553331D8900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0CB-4414-BB26-5553331D8900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0CB-4414-BB26-5553331D890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60CB-4414-BB26-5553331D890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60CB-4414-BB26-5553331D890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60CB-4414-BB26-5553331D890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60CB-4414-BB26-5553331D890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60CB-4414-BB26-5553331D890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60CB-4414-BB26-5553331D8900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1"/>
                      </a:solidFill>
                      <a:effectLst/>
                      <a:latin typeface="Calisto MT" panose="02040603050505030304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60CB-4414-BB26-5553331D8900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/>
                      </a:solidFill>
                      <a:effectLst/>
                      <a:latin typeface="Calisto MT" panose="02040603050505030304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60CB-4414-BB26-5553331D8900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B050"/>
                      </a:solidFill>
                      <a:effectLst/>
                      <a:latin typeface="Calisto MT" panose="02040603050505030304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60CB-4414-BB26-5553331D8900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4"/>
                      </a:solidFill>
                      <a:effectLst/>
                      <a:latin typeface="Calisto MT" panose="02040603050505030304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60CB-4414-BB26-5553331D8900}"/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effectLst/>
                      <a:latin typeface="Calisto MT" panose="02040603050505030304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60CB-4414-BB26-5553331D8900}"/>
                </c:ext>
              </c:extLst>
            </c:dLbl>
            <c:dLbl>
              <c:idx val="5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sto MT" panose="02040603050505030304" pitchFamily="18" charset="0"/>
                        <a:ea typeface="+mn-ea"/>
                        <a:cs typeface="+mn-cs"/>
                      </a:defRPr>
                    </a:pPr>
                    <a:r>
                      <a:rPr lang="en-US" sz="1400" b="0" i="0" u="none" strike="noStrike" baseline="0" dirty="0" smtClean="0">
                        <a:effectLst/>
                      </a:rPr>
                      <a:t>Gastritis </a:t>
                    </a:r>
                    <a:r>
                      <a:rPr lang="en-US" baseline="0" dirty="0"/>
                      <a:t>
</a:t>
                    </a:r>
                    <a:fld id="{24110EDB-9454-4CA6-A24A-C848848B8CC1}" type="PERCENTAGE">
                      <a:rPr lang="en-US" baseline="0" dirty="0"/>
                      <a:pPr>
                        <a:defRPr sz="14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sto MT" panose="02040603050505030304" pitchFamily="18" charset="0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Calisto MT" panose="02040603050505030304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0CB-4414-BB26-5553331D8900}"/>
                </c:ext>
              </c:extLst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Calisto MT" panose="02040603050505030304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60CB-4414-BB26-5553331D8900}"/>
                </c:ext>
              </c:extLst>
            </c:dLbl>
            <c:dLbl>
              <c:idx val="7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Calisto MT" panose="02040603050505030304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60CB-4414-BB26-5553331D8900}"/>
                </c:ext>
              </c:extLst>
            </c:dLbl>
            <c:dLbl>
              <c:idx val="8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B050"/>
                      </a:solidFill>
                      <a:effectLst/>
                      <a:latin typeface="Calisto MT" panose="02040603050505030304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60CB-4414-BB26-5553331D8900}"/>
                </c:ext>
              </c:extLst>
            </c:dLbl>
            <c:dLbl>
              <c:idx val="9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effectLst/>
                      <a:latin typeface="Calisto MT" panose="02040603050505030304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60CB-4414-BB26-5553331D8900}"/>
                </c:ext>
              </c:extLst>
            </c:dLbl>
            <c:dLbl>
              <c:idx val="10"/>
              <c:layout>
                <c:manualLayout>
                  <c:x val="0.18588701980434263"/>
                  <c:y val="5.9040694677950797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effectLst/>
                      <a:latin typeface="Calisto MT" panose="02040603050505030304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60CB-4414-BB26-5553331D8900}"/>
                </c:ext>
              </c:extLst>
            </c:dLbl>
            <c:dLbl>
              <c:idx val="1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effectLst/>
                      <a:latin typeface="Calisto MT" panose="02040603050505030304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60CB-4414-BB26-5553331D8900}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9BBB59"/>
                </a:solidFill>
                <a:round/>
              </a:ln>
              <a:effectLst>
                <a:outerShdw blurRad="50800" dist="38100" dir="2700000" algn="tl" rotWithShape="0">
                  <a:srgbClr val="9BBB59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3"/>
                    </a:solidFill>
                    <a:effectLst/>
                    <a:latin typeface="Calisto MT" panose="0204060305050503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Pie!$A$2:$A$13</c:f>
              <c:strCache>
                <c:ptCount val="12"/>
                <c:pt idx="0">
                  <c:v>Upper Respiratory infection</c:v>
                </c:pt>
                <c:pt idx="1">
                  <c:v>Other Respirtaory Tract. infection</c:v>
                </c:pt>
                <c:pt idx="2">
                  <c:v>Fever of Unknown origin</c:v>
                </c:pt>
                <c:pt idx="3">
                  <c:v>Skin Disease</c:v>
                </c:pt>
                <c:pt idx="4">
                  <c:v>ANC Checkup</c:v>
                </c:pt>
                <c:pt idx="5">
                  <c:v>Gastritus and Dudenitis</c:v>
                </c:pt>
                <c:pt idx="6">
                  <c:v>Dis. Of Musuloskeletal System </c:v>
                </c:pt>
                <c:pt idx="7">
                  <c:v>Hypertensive Diseases</c:v>
                </c:pt>
                <c:pt idx="8">
                  <c:v>Anaemia</c:v>
                </c:pt>
                <c:pt idx="9">
                  <c:v>Diarrhoea </c:v>
                </c:pt>
                <c:pt idx="10">
                  <c:v>Abdoninal and Pelvic Pain</c:v>
                </c:pt>
                <c:pt idx="11">
                  <c:v>Other Diseases</c:v>
                </c:pt>
              </c:strCache>
            </c:strRef>
          </c:cat>
          <c:val>
            <c:numRef>
              <c:f>Pie!$D$2:$D$13</c:f>
              <c:numCache>
                <c:formatCode>General</c:formatCode>
                <c:ptCount val="12"/>
                <c:pt idx="0">
                  <c:v>4501</c:v>
                </c:pt>
                <c:pt idx="1">
                  <c:v>1598</c:v>
                </c:pt>
                <c:pt idx="2">
                  <c:v>3018</c:v>
                </c:pt>
                <c:pt idx="3">
                  <c:v>2813</c:v>
                </c:pt>
                <c:pt idx="4">
                  <c:v>2661</c:v>
                </c:pt>
                <c:pt idx="5">
                  <c:v>2081</c:v>
                </c:pt>
                <c:pt idx="6">
                  <c:v>1987</c:v>
                </c:pt>
                <c:pt idx="7">
                  <c:v>1910</c:v>
                </c:pt>
                <c:pt idx="8">
                  <c:v>1738</c:v>
                </c:pt>
                <c:pt idx="9">
                  <c:v>1482</c:v>
                </c:pt>
                <c:pt idx="10">
                  <c:v>1415</c:v>
                </c:pt>
                <c:pt idx="11">
                  <c:v>4209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60CB-4414-BB26-5553331D8900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0A6B0E23-2EC7-4B75-8900-D560E518E1B5}" type="datetimeFigureOut">
              <a:rPr lang="en-US"/>
              <a:pPr>
                <a:defRPr/>
              </a:pPr>
              <a:t>8/27/2016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605"/>
            <a:ext cx="3056414" cy="465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605"/>
            <a:ext cx="3056414" cy="46501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F364D6-8E33-4716-B2F2-B7CD4E9F55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7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F0202D3C-3C1D-442F-857F-9F757E03E8C2}" type="datetimeFigureOut">
              <a:rPr lang="en-US"/>
              <a:pPr>
                <a:defRPr/>
              </a:pPr>
              <a:t>8/27/2016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302"/>
            <a:ext cx="5642610" cy="41895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605"/>
            <a:ext cx="3056414" cy="465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605"/>
            <a:ext cx="3056414" cy="46501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E7A7A3-15A4-4742-8218-5E9B3683F3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2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F6883D-1B40-4164-9497-5F88EC10362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412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F6883D-1B40-4164-9497-5F88EC10362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46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4963" y="228600"/>
            <a:ext cx="6269037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3276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228600"/>
            <a:ext cx="9144000" cy="624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763C-F819-4DDD-9988-AF42863E69BE}" type="datetimeFigureOut">
              <a:rPr lang="en-US" smtClean="0"/>
              <a:pPr>
                <a:defRPr/>
              </a:pPr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6E207-4ADF-4E5D-8B66-D956382A6E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D4059-672F-4C72-86EB-6511108536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7853D-8784-456B-8B76-999937F278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A5503-0DAE-43DC-92F7-172CC5BE7D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C3DA7-D496-4503-BF40-D1DF07F5A9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F084C-873C-4013-9FD9-BBA7DDFCE3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F53EF-141A-4A88-B447-D192A5B5FC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A5FC6-DD9F-4966-BF59-A269FA148F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A9954-2815-4D2D-B951-7A9BB8B50E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3CF20-303A-4536-BE9F-0E80B2FB0F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8F18D-10AC-4B05-91CC-B3173F8F4E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52DA4-4E24-46FA-AEA9-36925612CE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4963" y="228600"/>
            <a:ext cx="6269037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N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4963" y="228600"/>
            <a:ext cx="6269037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143000"/>
            <a:ext cx="9144000" cy="3276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6248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6248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C Banner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B050"/>
          </a:solidFill>
          <a:ln w="127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en-US" altLang="en-US" sz="3200" b="1" smtClean="0">
              <a:solidFill>
                <a:schemeClr val="tx2"/>
              </a:solidFill>
            </a:endParaRP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3810000" y="3154363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IN" altLang="en-US" sz="180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2127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010400" y="65690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B4C3C11-B81C-48B7-BC57-AA1ED1E4BE2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0" name="Picture 8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843838" y="0"/>
            <a:ext cx="13001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086" r:id="rId1"/>
    <p:sldLayoutId id="2147487087" r:id="rId2"/>
    <p:sldLayoutId id="2147487088" r:id="rId3"/>
    <p:sldLayoutId id="2147487089" r:id="rId4"/>
    <p:sldLayoutId id="2147487090" r:id="rId5"/>
    <p:sldLayoutId id="2147487091" r:id="rId6"/>
    <p:sldLayoutId id="2147487092" r:id="rId7"/>
    <p:sldLayoutId id="2147487093" r:id="rId8"/>
    <p:sldLayoutId id="2147487094" r:id="rId9"/>
    <p:sldLayoutId id="2147487095" r:id="rId10"/>
    <p:sldLayoutId id="214748709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6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66E6F96-7107-46DA-9ADA-37DD74A39A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75" r:id="rId1"/>
    <p:sldLayoutId id="2147487076" r:id="rId2"/>
    <p:sldLayoutId id="2147487077" r:id="rId3"/>
    <p:sldLayoutId id="2147487078" r:id="rId4"/>
    <p:sldLayoutId id="2147487079" r:id="rId5"/>
    <p:sldLayoutId id="2147487080" r:id="rId6"/>
    <p:sldLayoutId id="2147487081" r:id="rId7"/>
    <p:sldLayoutId id="2147487082" r:id="rId8"/>
    <p:sldLayoutId id="2147487083" r:id="rId9"/>
    <p:sldLayoutId id="2147487084" r:id="rId10"/>
    <p:sldLayoutId id="21474870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E207-4ADF-4E5D-8B66-D956382A6EB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76200" y="762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3200" b="1" dirty="0">
                <a:solidFill>
                  <a:schemeClr val="bg1"/>
                </a:solidFill>
                <a:latin typeface="Calisto MT" pitchFamily="18" charset="0"/>
              </a:rPr>
              <a:t>NATIONAL HEALTH MISSION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90055" y="914400"/>
            <a:ext cx="8610600" cy="366254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GB" altLang="en-US" sz="3200" b="1" dirty="0" smtClean="0">
              <a:solidFill>
                <a:srgbClr val="002060"/>
              </a:solidFill>
              <a:latin typeface="Calisto MT" pitchFamily="18" charset="0"/>
            </a:endParaRPr>
          </a:p>
          <a:p>
            <a:pPr algn="ctr" eaLnBrk="1" hangingPunct="1"/>
            <a:r>
              <a:rPr lang="en-GB" altLang="en-US" sz="3200" b="1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sto MT" pitchFamily="18" charset="0"/>
              </a:rPr>
              <a:t>Presentation on</a:t>
            </a:r>
          </a:p>
          <a:p>
            <a:pPr algn="ctr" eaLnBrk="1" hangingPunct="1"/>
            <a:r>
              <a:rPr lang="en-GB" altLang="en-US" sz="3200" b="1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sto MT" pitchFamily="18" charset="0"/>
              </a:rPr>
              <a:t>Urban Health Kiosks - Punjab</a:t>
            </a:r>
          </a:p>
          <a:p>
            <a:pPr algn="ctr" eaLnBrk="1" hangingPunct="1"/>
            <a:r>
              <a:rPr lang="en-GB" altLang="en-US" sz="2600" b="1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sto MT" pitchFamily="18" charset="0"/>
              </a:rPr>
              <a:t>For</a:t>
            </a:r>
          </a:p>
          <a:p>
            <a:pPr algn="ctr" eaLnBrk="1" hangingPunct="1"/>
            <a:r>
              <a:rPr lang="en-GB" altLang="en-US" sz="2600" b="1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sto MT" pitchFamily="18" charset="0"/>
              </a:rPr>
              <a:t>National Summit on Best Practices and </a:t>
            </a:r>
          </a:p>
          <a:p>
            <a:pPr algn="ctr" eaLnBrk="1" hangingPunct="1"/>
            <a:r>
              <a:rPr lang="en-GB" altLang="en-US" sz="2600" b="1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sto MT" pitchFamily="18" charset="0"/>
              </a:rPr>
              <a:t>Innovations in Public Healthcare Systems</a:t>
            </a:r>
          </a:p>
          <a:p>
            <a:pPr algn="ctr" eaLnBrk="1" hangingPunct="1"/>
            <a:r>
              <a:rPr lang="en-IN" altLang="en-US" sz="2600" b="1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sto MT" pitchFamily="18" charset="0"/>
              </a:rPr>
              <a:t>At </a:t>
            </a:r>
          </a:p>
          <a:p>
            <a:pPr algn="ctr" eaLnBrk="1" hangingPunct="1"/>
            <a:r>
              <a:rPr lang="en-IN" altLang="en-US" sz="3200" b="1" dirty="0" err="1" smtClean="0"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sto MT" pitchFamily="18" charset="0"/>
              </a:rPr>
              <a:t>Tirupati</a:t>
            </a:r>
            <a:endParaRPr lang="en-GB" altLang="en-US" sz="3200" b="1" dirty="0" smtClean="0">
              <a:blipFill>
                <a:blip r:embed="rId2"/>
                <a:tile tx="0" ty="0" sx="100000" sy="100000" flip="none" algn="tl"/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sto MT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4800" y="5192494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Hussan</a:t>
            </a:r>
            <a:r>
              <a:rPr lang="en-US" b="1" dirty="0" smtClean="0">
                <a:solidFill>
                  <a:srgbClr val="C00000"/>
                </a:solidFill>
              </a:rPr>
              <a:t> Lal, IAS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Secretary Health-cum-Mission Director-NHM, Punjab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isplaying 1 (3).JPG"/>
          <p:cNvSpPr>
            <a:spLocks noChangeAspect="1" noChangeArrowheads="1"/>
          </p:cNvSpPr>
          <p:nvPr/>
        </p:nvSpPr>
        <p:spPr bwMode="auto">
          <a:xfrm>
            <a:off x="155574" y="-144463"/>
            <a:ext cx="3192453" cy="319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90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32"/>
            <a:ext cx="9144000" cy="6848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685800"/>
            <a:ext cx="5867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Calisto MT" panose="02040603050505030304" pitchFamily="18" charset="0"/>
              </a:rPr>
              <a:t>Outer View of Urban Health Kiosk</a:t>
            </a:r>
            <a:endParaRPr lang="en-US" sz="2600" b="1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605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11430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sto MT" panose="02040603050505030304" pitchFamily="18" charset="0"/>
              </a:rPr>
              <a:t>Inner View of Urban Health Kiosk</a:t>
            </a:r>
            <a:endParaRPr lang="en-US" b="1" dirty="0">
              <a:solidFill>
                <a:srgbClr val="C00000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52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528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0"/>
            <a:ext cx="5562600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896" y="3200400"/>
            <a:ext cx="553310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16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E207-4ADF-4E5D-8B66-D956382A6EB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76200" y="2286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3200" b="1" dirty="0" smtClean="0">
                <a:solidFill>
                  <a:schemeClr val="bg1"/>
                </a:solidFill>
                <a:latin typeface="Calisto MT" pitchFamily="18" charset="0"/>
              </a:rPr>
              <a:t>URBAN HEALTH KIOSKS - PUNJAB</a:t>
            </a:r>
            <a:endParaRPr lang="en-GB" altLang="en-US" sz="3200" b="1" dirty="0">
              <a:solidFill>
                <a:schemeClr val="bg1"/>
              </a:solidFill>
              <a:latin typeface="Calisto MT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60654"/>
              </p:ext>
            </p:extLst>
          </p:nvPr>
        </p:nvGraphicFramePr>
        <p:xfrm>
          <a:off x="457200" y="1143000"/>
          <a:ext cx="81534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3786083723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150960993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292294731"/>
                    </a:ext>
                  </a:extLst>
                </a:gridCol>
              </a:tblGrid>
              <a:tr h="47849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Calisto MT" panose="02040603050505030304" pitchFamily="18" charset="0"/>
                        </a:rPr>
                        <a:t>Equipments</a:t>
                      </a:r>
                      <a:endParaRPr lang="en-US" sz="2200" dirty="0">
                        <a:latin typeface="Calisto MT" panose="0204060305050503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026956"/>
                  </a:ext>
                </a:extLst>
              </a:tr>
              <a:tr h="854449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sto MT" panose="02040603050505030304" pitchFamily="18" charset="0"/>
                        </a:rPr>
                        <a:t>Basic office furniture</a:t>
                      </a:r>
                      <a:endParaRPr lang="en-US" sz="22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sto MT" panose="02040603050505030304" pitchFamily="18" charset="0"/>
                        </a:rPr>
                        <a:t>Examination Table</a:t>
                      </a:r>
                      <a:endParaRPr lang="en-US" sz="22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sto MT" panose="02040603050505030304" pitchFamily="18" charset="0"/>
                        </a:rPr>
                        <a:t>Patient Stool</a:t>
                      </a:r>
                      <a:endParaRPr lang="en-US" sz="22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856014"/>
                  </a:ext>
                </a:extLst>
              </a:tr>
              <a:tr h="854449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sto MT" panose="02040603050505030304" pitchFamily="18" charset="0"/>
                        </a:rPr>
                        <a:t>Bench in waiting area</a:t>
                      </a:r>
                      <a:endParaRPr lang="en-US" sz="22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sto MT" panose="02040603050505030304" pitchFamily="18" charset="0"/>
                        </a:rPr>
                        <a:t>BP Apparatus</a:t>
                      </a:r>
                      <a:endParaRPr lang="en-US" sz="22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sto MT" panose="02040603050505030304" pitchFamily="18" charset="0"/>
                        </a:rPr>
                        <a:t>Stethoscope</a:t>
                      </a:r>
                      <a:endParaRPr lang="en-US" sz="22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4258748"/>
                  </a:ext>
                </a:extLst>
              </a:tr>
              <a:tr h="108921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sto MT" panose="02040603050505030304" pitchFamily="18" charset="0"/>
                        </a:rPr>
                        <a:t>Thermometer</a:t>
                      </a:r>
                      <a:endParaRPr lang="en-US" sz="22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sto MT" panose="02040603050505030304" pitchFamily="18" charset="0"/>
                        </a:rPr>
                        <a:t>Weighing Machines (Adult &amp; Infant)</a:t>
                      </a:r>
                      <a:endParaRPr lang="en-US" sz="22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sto MT" panose="02040603050505030304" pitchFamily="18" charset="0"/>
                        </a:rPr>
                        <a:t>Vaccine Carrier</a:t>
                      </a:r>
                      <a:endParaRPr lang="en-US" sz="22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013024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sto MT" panose="02040603050505030304" pitchFamily="18" charset="0"/>
                        </a:rPr>
                        <a:t>HB Meter</a:t>
                      </a:r>
                      <a:endParaRPr lang="en-US" sz="22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sto MT" panose="02040603050505030304" pitchFamily="18" charset="0"/>
                        </a:rPr>
                        <a:t>Glucometer</a:t>
                      </a:r>
                      <a:endParaRPr lang="en-US" sz="22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sto MT" panose="02040603050505030304" pitchFamily="18" charset="0"/>
                        </a:rPr>
                        <a:t>Needle Hub Cutter</a:t>
                      </a:r>
                      <a:endParaRPr lang="en-US" sz="22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1980804"/>
                  </a:ext>
                </a:extLst>
              </a:tr>
              <a:tr h="6096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Calisto MT" panose="02040603050505030304" pitchFamily="18" charset="0"/>
                        </a:rPr>
                        <a:t>Other equipments as per Sub-centre list</a:t>
                      </a:r>
                      <a:endParaRPr lang="en-US" sz="22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2200" dirty="0">
                        <a:latin typeface="Calisto MT" panose="0204060305050503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200" dirty="0">
                        <a:latin typeface="Calisto MT" panose="02040603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495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51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E207-4ADF-4E5D-8B66-D956382A6EB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76200" y="2286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3200" b="1" dirty="0" smtClean="0">
                <a:solidFill>
                  <a:schemeClr val="bg1"/>
                </a:solidFill>
                <a:latin typeface="Calisto MT" pitchFamily="18" charset="0"/>
              </a:rPr>
              <a:t>URBAN HEALTH KIOSKS - PUNJAB</a:t>
            </a:r>
            <a:endParaRPr lang="en-GB" altLang="en-US" sz="3200" b="1" dirty="0">
              <a:solidFill>
                <a:schemeClr val="bg1"/>
              </a:solidFill>
              <a:latin typeface="Calisto MT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25151"/>
              </p:ext>
            </p:extLst>
          </p:nvPr>
        </p:nvGraphicFramePr>
        <p:xfrm>
          <a:off x="457200" y="1143000"/>
          <a:ext cx="81534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3786083723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150960993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292294731"/>
                    </a:ext>
                  </a:extLst>
                </a:gridCol>
              </a:tblGrid>
              <a:tr h="47849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Calisto MT" panose="02040603050505030304" pitchFamily="18" charset="0"/>
                        </a:rPr>
                        <a:t>Drugs &amp;</a:t>
                      </a:r>
                      <a:r>
                        <a:rPr lang="en-US" sz="2200" baseline="0" dirty="0" smtClean="0">
                          <a:latin typeface="Calisto MT" panose="02040603050505030304" pitchFamily="18" charset="0"/>
                        </a:rPr>
                        <a:t> Consumables </a:t>
                      </a:r>
                      <a:endParaRPr lang="en-US" sz="2200" dirty="0">
                        <a:latin typeface="Calisto MT" panose="0204060305050503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026956"/>
                  </a:ext>
                </a:extLst>
              </a:tr>
              <a:tr h="854449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sto MT" panose="02040603050505030304" pitchFamily="18" charset="0"/>
                        </a:rPr>
                        <a:t>Basic Drugs for Common Ailments </a:t>
                      </a:r>
                      <a:endParaRPr lang="en-US" sz="22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sto MT" panose="02040603050505030304" pitchFamily="18" charset="0"/>
                        </a:rPr>
                        <a:t>PCM</a:t>
                      </a:r>
                      <a:endParaRPr lang="en-US" sz="22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sto MT" panose="02040603050505030304" pitchFamily="18" charset="0"/>
                        </a:rPr>
                        <a:t>Anti Allergic Drugs</a:t>
                      </a:r>
                      <a:endParaRPr lang="en-US" sz="22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856014"/>
                  </a:ext>
                </a:extLst>
              </a:tr>
              <a:tr h="854449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sto MT" panose="02040603050505030304" pitchFamily="18" charset="0"/>
                        </a:rPr>
                        <a:t>IFA Tablets &amp; Syrup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sto MT" panose="02040603050505030304" pitchFamily="18" charset="0"/>
                        </a:rPr>
                        <a:t>ORS &amp; Zinc </a:t>
                      </a:r>
                      <a:r>
                        <a:rPr lang="en-US" sz="2200" dirty="0" err="1" smtClean="0">
                          <a:latin typeface="Calisto MT" panose="02040603050505030304" pitchFamily="18" charset="0"/>
                        </a:rPr>
                        <a:t>Sulphate</a:t>
                      </a:r>
                      <a:endParaRPr lang="en-US" sz="22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sto MT" panose="02040603050505030304" pitchFamily="18" charset="0"/>
                        </a:rPr>
                        <a:t>Vitamin-A</a:t>
                      </a:r>
                      <a:endParaRPr lang="en-US" sz="22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4258748"/>
                  </a:ext>
                </a:extLst>
              </a:tr>
              <a:tr h="63201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sto MT" panose="02040603050505030304" pitchFamily="18" charset="0"/>
                        </a:rPr>
                        <a:t>Calcium</a:t>
                      </a:r>
                      <a:endParaRPr lang="en-US" sz="22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Calisto MT" panose="02040603050505030304" pitchFamily="18" charset="0"/>
                        </a:rPr>
                        <a:t>Albendazole</a:t>
                      </a:r>
                      <a:r>
                        <a:rPr lang="en-US" sz="2200" dirty="0" smtClean="0">
                          <a:latin typeface="Calisto MT" panose="02040603050505030304" pitchFamily="18" charset="0"/>
                        </a:rPr>
                        <a:t> tablets</a:t>
                      </a:r>
                      <a:endParaRPr lang="en-US" sz="22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sto MT" panose="02040603050505030304" pitchFamily="18" charset="0"/>
                        </a:rPr>
                        <a:t>Povidone Iodine Ointment</a:t>
                      </a:r>
                      <a:endParaRPr lang="en-US" sz="22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0011011"/>
                  </a:ext>
                </a:extLst>
              </a:tr>
              <a:tr h="1089211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sto MT" panose="02040603050505030304" pitchFamily="18" charset="0"/>
                        </a:rPr>
                        <a:t>Cotton bandage</a:t>
                      </a:r>
                      <a:r>
                        <a:rPr lang="en-US" sz="2200" baseline="0" dirty="0" smtClean="0">
                          <a:latin typeface="Calisto MT" panose="02040603050505030304" pitchFamily="18" charset="0"/>
                        </a:rPr>
                        <a:t> etc.</a:t>
                      </a:r>
                      <a:endParaRPr lang="en-US" sz="22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sto MT" panose="02040603050505030304" pitchFamily="18" charset="0"/>
                        </a:rPr>
                        <a:t>Pregnancy Testing Kits</a:t>
                      </a:r>
                      <a:endParaRPr lang="en-US" sz="22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sto MT" panose="02040603050505030304" pitchFamily="18" charset="0"/>
                        </a:rPr>
                        <a:t>Oral Contraceptive Pill</a:t>
                      </a:r>
                      <a:endParaRPr lang="en-US" sz="22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013024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sto MT" panose="02040603050505030304" pitchFamily="18" charset="0"/>
                        </a:rPr>
                        <a:t>Emergency Contraceptive Pill</a:t>
                      </a:r>
                      <a:endParaRPr lang="en-US" sz="22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sto MT" panose="02040603050505030304" pitchFamily="18" charset="0"/>
                        </a:rPr>
                        <a:t>IUCD</a:t>
                      </a:r>
                      <a:endParaRPr lang="en-US" sz="22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listo MT" panose="02040603050505030304" pitchFamily="18" charset="0"/>
                        </a:rPr>
                        <a:t>Misoprostol Tablets </a:t>
                      </a:r>
                      <a:endParaRPr lang="en-US" sz="22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1980804"/>
                  </a:ext>
                </a:extLst>
              </a:tr>
              <a:tr h="6096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Calisto MT" panose="02040603050505030304" pitchFamily="18" charset="0"/>
                        </a:rPr>
                        <a:t>Other Drugs &amp; Consumables based</a:t>
                      </a:r>
                      <a:r>
                        <a:rPr lang="en-US" sz="2200" baseline="0" dirty="0" smtClean="0">
                          <a:latin typeface="Calisto MT" panose="02040603050505030304" pitchFamily="18" charset="0"/>
                        </a:rPr>
                        <a:t> on the requirement during OPD and Outreach Camps</a:t>
                      </a:r>
                      <a:endParaRPr lang="en-US" sz="2200" dirty="0"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2200" dirty="0">
                        <a:latin typeface="Calisto MT" panose="0204060305050503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200" dirty="0">
                        <a:latin typeface="Calisto MT" panose="020406030505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495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8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E207-4ADF-4E5D-8B66-D956382A6EB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76200" y="2286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3200" b="1" dirty="0" smtClean="0">
                <a:solidFill>
                  <a:schemeClr val="bg1"/>
                </a:solidFill>
                <a:latin typeface="Calisto MT" pitchFamily="18" charset="0"/>
              </a:rPr>
              <a:t>URBAN HEALTH KIOSKS - PUNJAB</a:t>
            </a:r>
            <a:endParaRPr lang="en-GB" altLang="en-US" sz="3200" b="1" dirty="0">
              <a:solidFill>
                <a:schemeClr val="bg1"/>
              </a:solidFill>
              <a:latin typeface="Calisto MT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066800"/>
            <a:ext cx="8763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Calisto MT" panose="02040603050505030304" pitchFamily="18" charset="0"/>
              </a:rPr>
              <a:t>Management of Kiosks</a:t>
            </a:r>
            <a:r>
              <a:rPr lang="en-US" sz="2400" dirty="0" smtClean="0">
                <a:latin typeface="Calisto MT" panose="02040603050505030304" pitchFamily="18" charset="0"/>
              </a:rPr>
              <a:t> 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sto MT" panose="02040603050505030304" pitchFamily="18" charset="0"/>
              </a:rPr>
              <a:t>Kiosks </a:t>
            </a:r>
            <a:r>
              <a:rPr lang="en-US" sz="2400" dirty="0">
                <a:latin typeface="Calisto MT" panose="02040603050505030304" pitchFamily="18" charset="0"/>
              </a:rPr>
              <a:t>act as an entry point for service delivery to the poor population at their door step in inaccessible congested areas. </a:t>
            </a:r>
            <a:endParaRPr lang="en-US" sz="2400" dirty="0" smtClean="0">
              <a:latin typeface="Calisto MT" panose="0204060305050503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sto MT" panose="02040603050505030304" pitchFamily="18" charset="0"/>
              </a:rPr>
              <a:t>Operationalized </a:t>
            </a:r>
            <a:r>
              <a:rPr lang="en-US" sz="2400" dirty="0">
                <a:latin typeface="Calisto MT" panose="02040603050505030304" pitchFamily="18" charset="0"/>
              </a:rPr>
              <a:t>under the supervision &amp; control of Medical Officer of the nearest Urban Primary Health Centre</a:t>
            </a:r>
            <a:r>
              <a:rPr lang="en-US" sz="2400" dirty="0" smtClean="0">
                <a:latin typeface="Calisto MT" panose="02040603050505030304" pitchFamily="18" charset="0"/>
              </a:rPr>
              <a:t>.</a:t>
            </a:r>
          </a:p>
          <a:p>
            <a:pPr algn="just"/>
            <a:endParaRPr lang="en-US" sz="2400" b="1" dirty="0" smtClean="0">
              <a:latin typeface="Calisto MT" panose="02040603050505030304" pitchFamily="18" charset="0"/>
            </a:endParaRPr>
          </a:p>
          <a:p>
            <a:pPr algn="just"/>
            <a:r>
              <a:rPr lang="en-US" sz="2400" b="1" dirty="0" smtClean="0">
                <a:latin typeface="Calisto MT" panose="02040603050505030304" pitchFamily="18" charset="0"/>
              </a:rPr>
              <a:t>Services</a:t>
            </a:r>
            <a:endParaRPr lang="en-US" sz="2400" dirty="0">
              <a:latin typeface="Calisto MT" panose="02040603050505030304" pitchFamily="18" charset="0"/>
            </a:endParaRPr>
          </a:p>
          <a:p>
            <a:pPr algn="just"/>
            <a:r>
              <a:rPr lang="en-US" sz="2400" dirty="0">
                <a:latin typeface="Calisto MT" panose="02040603050505030304" pitchFamily="18" charset="0"/>
              </a:rPr>
              <a:t>	All “Minimum Assured Services” or Essential Services as envisaged in the Sub Centre are available, which includes preventive, </a:t>
            </a:r>
            <a:r>
              <a:rPr lang="en-US" sz="2400" dirty="0" err="1">
                <a:latin typeface="Calisto MT" panose="02040603050505030304" pitchFamily="18" charset="0"/>
              </a:rPr>
              <a:t>promotive</a:t>
            </a:r>
            <a:r>
              <a:rPr lang="en-US" sz="2400" dirty="0">
                <a:latin typeface="Calisto MT" panose="02040603050505030304" pitchFamily="18" charset="0"/>
              </a:rPr>
              <a:t>, few curative and referral services in addition to all the national health </a:t>
            </a:r>
            <a:r>
              <a:rPr lang="en-US" sz="2400" dirty="0" smtClean="0">
                <a:latin typeface="Calisto MT" panose="02040603050505030304" pitchFamily="18" charset="0"/>
              </a:rPr>
              <a:t>programmes</a:t>
            </a:r>
            <a:endParaRPr lang="en-US" sz="24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9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E207-4ADF-4E5D-8B66-D956382A6EB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76200" y="2286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3200" b="1" dirty="0" smtClean="0">
                <a:solidFill>
                  <a:schemeClr val="bg1"/>
                </a:solidFill>
                <a:latin typeface="Calisto MT" pitchFamily="18" charset="0"/>
              </a:rPr>
              <a:t>URBAN HEALTH KIOSKS - PUNJAB</a:t>
            </a:r>
            <a:endParaRPr lang="en-GB" altLang="en-US" sz="3200" b="1" dirty="0">
              <a:solidFill>
                <a:schemeClr val="bg1"/>
              </a:solidFill>
              <a:latin typeface="Calisto MT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066800"/>
            <a:ext cx="8763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b="1" dirty="0" smtClean="0">
                <a:latin typeface="Calisto MT" panose="02040603050505030304" pitchFamily="18" charset="0"/>
              </a:rPr>
              <a:t>Routine services at Kiosks</a:t>
            </a:r>
            <a:endParaRPr lang="en-US" sz="2400" dirty="0">
              <a:latin typeface="Calisto MT" panose="0204060305050503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en-US" sz="2400" dirty="0" smtClean="0">
                <a:latin typeface="Calisto MT" panose="02040603050505030304" pitchFamily="18" charset="0"/>
              </a:rPr>
              <a:t>1. General </a:t>
            </a:r>
            <a:r>
              <a:rPr lang="en-US" sz="2400" dirty="0">
                <a:latin typeface="Calisto MT" panose="02040603050505030304" pitchFamily="18" charset="0"/>
              </a:rPr>
              <a:t>Health Examination</a:t>
            </a:r>
          </a:p>
          <a:p>
            <a:pPr lvl="0">
              <a:spcAft>
                <a:spcPts val="600"/>
              </a:spcAft>
            </a:pPr>
            <a:r>
              <a:rPr lang="en-US" sz="2400" dirty="0" smtClean="0">
                <a:latin typeface="Calisto MT" panose="02040603050505030304" pitchFamily="18" charset="0"/>
              </a:rPr>
              <a:t>2. Antenatal </a:t>
            </a:r>
            <a:r>
              <a:rPr lang="en-US" sz="2400" dirty="0">
                <a:latin typeface="Calisto MT" panose="02040603050505030304" pitchFamily="18" charset="0"/>
              </a:rPr>
              <a:t>care </a:t>
            </a:r>
            <a:endParaRPr lang="en-US" sz="2400" dirty="0" smtClean="0">
              <a:latin typeface="Calisto MT" panose="02040603050505030304" pitchFamily="18" charset="0"/>
            </a:endParaRPr>
          </a:p>
          <a:p>
            <a:pPr marL="633413" lvl="0" indent="-352425">
              <a:spcAft>
                <a:spcPts val="600"/>
              </a:spcAft>
              <a:buFontTx/>
              <a:buChar char="-"/>
            </a:pPr>
            <a:r>
              <a:rPr lang="en-US" sz="2400" dirty="0" smtClean="0">
                <a:latin typeface="Calisto MT" panose="02040603050505030304" pitchFamily="18" charset="0"/>
              </a:rPr>
              <a:t>Pregnancy </a:t>
            </a:r>
            <a:r>
              <a:rPr lang="en-US" sz="2400" dirty="0">
                <a:latin typeface="Calisto MT" panose="02040603050505030304" pitchFamily="18" charset="0"/>
              </a:rPr>
              <a:t>detection through </a:t>
            </a:r>
            <a:r>
              <a:rPr lang="en-US" sz="2400" dirty="0" err="1">
                <a:latin typeface="Calisto MT" panose="02040603050505030304" pitchFamily="18" charset="0"/>
              </a:rPr>
              <a:t>Nishchay</a:t>
            </a:r>
            <a:r>
              <a:rPr lang="en-US" sz="2400" dirty="0">
                <a:latin typeface="Calisto MT" panose="02040603050505030304" pitchFamily="18" charset="0"/>
              </a:rPr>
              <a:t> </a:t>
            </a:r>
            <a:r>
              <a:rPr lang="en-US" sz="2400" dirty="0" smtClean="0">
                <a:latin typeface="Calisto MT" panose="02040603050505030304" pitchFamily="18" charset="0"/>
              </a:rPr>
              <a:t>Kit</a:t>
            </a:r>
          </a:p>
          <a:p>
            <a:pPr marL="633413" lvl="0" indent="-352425">
              <a:spcAft>
                <a:spcPts val="600"/>
              </a:spcAft>
              <a:buFontTx/>
              <a:buChar char="-"/>
            </a:pPr>
            <a:r>
              <a:rPr lang="en-US" sz="2400" dirty="0" smtClean="0">
                <a:latin typeface="Calisto MT" panose="02040603050505030304" pitchFamily="18" charset="0"/>
              </a:rPr>
              <a:t>General </a:t>
            </a:r>
            <a:r>
              <a:rPr lang="en-US" sz="2400" dirty="0">
                <a:latin typeface="Calisto MT" panose="02040603050505030304" pitchFamily="18" charset="0"/>
              </a:rPr>
              <a:t>ANC check-up – provision of IFA, </a:t>
            </a:r>
            <a:r>
              <a:rPr lang="en-US" sz="2400" dirty="0" smtClean="0">
                <a:latin typeface="Calisto MT" panose="02040603050505030304" pitchFamily="18" charset="0"/>
              </a:rPr>
              <a:t>TT</a:t>
            </a:r>
          </a:p>
          <a:p>
            <a:pPr marL="633413" lvl="0" indent="-352425">
              <a:spcAft>
                <a:spcPts val="600"/>
              </a:spcAft>
              <a:buFontTx/>
              <a:buChar char="-"/>
            </a:pPr>
            <a:r>
              <a:rPr lang="en-US" sz="2400" dirty="0" smtClean="0">
                <a:latin typeface="Calisto MT" panose="02040603050505030304" pitchFamily="18" charset="0"/>
              </a:rPr>
              <a:t>Identification </a:t>
            </a:r>
            <a:r>
              <a:rPr lang="en-US" sz="2400" dirty="0">
                <a:latin typeface="Calisto MT" panose="02040603050505030304" pitchFamily="18" charset="0"/>
              </a:rPr>
              <a:t>&amp; management of high-risk </a:t>
            </a:r>
            <a:r>
              <a:rPr lang="en-US" sz="2400" dirty="0" smtClean="0">
                <a:latin typeface="Calisto MT" panose="02040603050505030304" pitchFamily="18" charset="0"/>
              </a:rPr>
              <a:t>pregnancies</a:t>
            </a:r>
          </a:p>
          <a:p>
            <a:pPr marL="633413" lvl="0" indent="-352425">
              <a:spcAft>
                <a:spcPts val="600"/>
              </a:spcAft>
              <a:buFontTx/>
              <a:buChar char="-"/>
            </a:pPr>
            <a:r>
              <a:rPr lang="en-US" sz="2400" dirty="0" smtClean="0">
                <a:latin typeface="Calisto MT" panose="02040603050505030304" pitchFamily="18" charset="0"/>
              </a:rPr>
              <a:t>Referral</a:t>
            </a:r>
            <a:endParaRPr lang="en-US" sz="2400" dirty="0">
              <a:latin typeface="Calisto MT" panose="0204060305050503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en-US" sz="2400" dirty="0" smtClean="0">
                <a:latin typeface="Calisto MT" panose="02040603050505030304" pitchFamily="18" charset="0"/>
              </a:rPr>
              <a:t>3. Advice </a:t>
            </a:r>
            <a:r>
              <a:rPr lang="en-US" sz="2400" dirty="0">
                <a:latin typeface="Calisto MT" panose="02040603050505030304" pitchFamily="18" charset="0"/>
              </a:rPr>
              <a:t>&amp; Counselling for safe Deliveries: </a:t>
            </a:r>
          </a:p>
          <a:p>
            <a:pPr marL="633413" lvl="0" indent="-342900">
              <a:spcAft>
                <a:spcPts val="600"/>
              </a:spcAft>
              <a:buFontTx/>
              <a:buChar char="-"/>
            </a:pPr>
            <a:r>
              <a:rPr lang="en-US" sz="2400" dirty="0" smtClean="0">
                <a:latin typeface="Calisto MT" panose="02040603050505030304" pitchFamily="18" charset="0"/>
              </a:rPr>
              <a:t>Institutional</a:t>
            </a:r>
            <a:endParaRPr lang="en-US" sz="2400" dirty="0">
              <a:latin typeface="Calisto MT" panose="02040603050505030304" pitchFamily="18" charset="0"/>
            </a:endParaRPr>
          </a:p>
          <a:p>
            <a:pPr marL="633413" lvl="0" indent="-342900">
              <a:spcAft>
                <a:spcPts val="600"/>
              </a:spcAft>
              <a:buFontTx/>
              <a:buChar char="-"/>
            </a:pPr>
            <a:r>
              <a:rPr lang="en-US" sz="2400" dirty="0" smtClean="0">
                <a:latin typeface="Calisto MT" panose="02040603050505030304" pitchFamily="18" charset="0"/>
              </a:rPr>
              <a:t>Deliveries </a:t>
            </a:r>
            <a:r>
              <a:rPr lang="en-US" sz="2400" dirty="0">
                <a:latin typeface="Calisto MT" panose="02040603050505030304" pitchFamily="18" charset="0"/>
              </a:rPr>
              <a:t>by trained persons </a:t>
            </a:r>
          </a:p>
          <a:p>
            <a:pPr marL="280988" lvl="0" indent="-280988">
              <a:spcAft>
                <a:spcPts val="600"/>
              </a:spcAft>
            </a:pPr>
            <a:r>
              <a:rPr lang="en-US" sz="2400" dirty="0" smtClean="0">
                <a:latin typeface="Calisto MT" panose="02040603050505030304" pitchFamily="18" charset="0"/>
              </a:rPr>
              <a:t>4. Postnatal </a:t>
            </a:r>
            <a:r>
              <a:rPr lang="en-US" sz="2400" dirty="0">
                <a:latin typeface="Calisto MT" panose="02040603050505030304" pitchFamily="18" charset="0"/>
              </a:rPr>
              <a:t>care, identification and management of any complication </a:t>
            </a:r>
          </a:p>
        </p:txBody>
      </p:sp>
    </p:spTree>
    <p:extLst>
      <p:ext uri="{BB962C8B-B14F-4D97-AF65-F5344CB8AC3E}">
        <p14:creationId xmlns:p14="http://schemas.microsoft.com/office/powerpoint/2010/main" val="36946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E207-4ADF-4E5D-8B66-D956382A6EB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76200" y="2286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3200" b="1" dirty="0" smtClean="0">
                <a:solidFill>
                  <a:schemeClr val="bg1"/>
                </a:solidFill>
                <a:latin typeface="Calisto MT" pitchFamily="18" charset="0"/>
              </a:rPr>
              <a:t>URBAN HEALTH KIOSKS - PUNJAB</a:t>
            </a:r>
            <a:endParaRPr lang="en-GB" altLang="en-US" sz="3200" b="1" dirty="0">
              <a:solidFill>
                <a:schemeClr val="bg1"/>
              </a:solidFill>
              <a:latin typeface="Calisto MT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219200"/>
            <a:ext cx="87630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400" dirty="0">
                <a:latin typeface="Calisto MT" panose="02040603050505030304" pitchFamily="18" charset="0"/>
              </a:rPr>
              <a:t>5. </a:t>
            </a:r>
            <a:r>
              <a:rPr lang="en-US" sz="2400" dirty="0" smtClean="0">
                <a:latin typeface="Calisto MT" panose="02040603050505030304" pitchFamily="18" charset="0"/>
              </a:rPr>
              <a:t>  Immunization </a:t>
            </a:r>
            <a:r>
              <a:rPr lang="en-US" sz="2400" dirty="0">
                <a:latin typeface="Calisto MT" panose="02040603050505030304" pitchFamily="18" charset="0"/>
              </a:rPr>
              <a:t>services </a:t>
            </a:r>
          </a:p>
          <a:p>
            <a:pPr marL="457200" lvl="0" indent="-457200">
              <a:spcAft>
                <a:spcPts val="600"/>
              </a:spcAft>
            </a:pPr>
            <a:r>
              <a:rPr lang="en-US" sz="2400" dirty="0">
                <a:latin typeface="Calisto MT" panose="02040603050505030304" pitchFamily="18" charset="0"/>
              </a:rPr>
              <a:t>6. </a:t>
            </a:r>
            <a:r>
              <a:rPr lang="en-US" sz="2400" dirty="0" smtClean="0">
                <a:latin typeface="Calisto MT" panose="02040603050505030304" pitchFamily="18" charset="0"/>
              </a:rPr>
              <a:t>  Management </a:t>
            </a:r>
            <a:r>
              <a:rPr lang="en-US" sz="2400" dirty="0">
                <a:latin typeface="Calisto MT" panose="02040603050505030304" pitchFamily="18" charset="0"/>
              </a:rPr>
              <a:t>of newborns and childhood diseases- ARI/Diarrhea</a:t>
            </a:r>
          </a:p>
          <a:p>
            <a:pPr lvl="0" algn="just">
              <a:spcAft>
                <a:spcPts val="600"/>
              </a:spcAft>
            </a:pPr>
            <a:r>
              <a:rPr lang="en-US" sz="2400" dirty="0" smtClean="0">
                <a:latin typeface="Calisto MT" panose="02040603050505030304" pitchFamily="18" charset="0"/>
              </a:rPr>
              <a:t>7.   Counselling </a:t>
            </a:r>
            <a:r>
              <a:rPr lang="en-US" sz="2400" dirty="0">
                <a:latin typeface="Calisto MT" panose="02040603050505030304" pitchFamily="18" charset="0"/>
              </a:rPr>
              <a:t>of birth spacing</a:t>
            </a:r>
          </a:p>
          <a:p>
            <a:pPr marL="515938" lvl="0" indent="-515938" algn="just">
              <a:spcAft>
                <a:spcPts val="600"/>
              </a:spcAft>
            </a:pPr>
            <a:r>
              <a:rPr lang="en-US" sz="2400" dirty="0" smtClean="0">
                <a:latin typeface="Calisto MT" panose="02040603050505030304" pitchFamily="18" charset="0"/>
              </a:rPr>
              <a:t>8.  Counselling </a:t>
            </a:r>
            <a:r>
              <a:rPr lang="en-US" sz="2400" dirty="0">
                <a:latin typeface="Calisto MT" panose="02040603050505030304" pitchFamily="18" charset="0"/>
              </a:rPr>
              <a:t>for Adolescent Health, Menstrual Hygiene, RTI/ </a:t>
            </a:r>
            <a:r>
              <a:rPr lang="en-US" sz="2400" dirty="0" smtClean="0">
                <a:latin typeface="Calisto MT" panose="02040603050505030304" pitchFamily="18" charset="0"/>
              </a:rPr>
              <a:t>STI and </a:t>
            </a:r>
            <a:r>
              <a:rPr lang="en-US" sz="2400" dirty="0">
                <a:latin typeface="Calisto MT" panose="02040603050505030304" pitchFamily="18" charset="0"/>
              </a:rPr>
              <a:t>Iron Supplementation.</a:t>
            </a:r>
          </a:p>
          <a:p>
            <a:pPr marL="515938" lvl="0" indent="-515938" algn="just">
              <a:spcAft>
                <a:spcPts val="600"/>
              </a:spcAft>
            </a:pPr>
            <a:r>
              <a:rPr lang="en-US" sz="2400" dirty="0" smtClean="0">
                <a:latin typeface="Calisto MT" panose="02040603050505030304" pitchFamily="18" charset="0"/>
              </a:rPr>
              <a:t>9. Laboratory </a:t>
            </a:r>
            <a:r>
              <a:rPr lang="en-US" sz="2400" dirty="0">
                <a:latin typeface="Calisto MT" panose="02040603050505030304" pitchFamily="18" charset="0"/>
              </a:rPr>
              <a:t>services- </a:t>
            </a:r>
            <a:r>
              <a:rPr lang="en-US" sz="2400" dirty="0" err="1">
                <a:latin typeface="Calisto MT" panose="02040603050505030304" pitchFamily="18" charset="0"/>
              </a:rPr>
              <a:t>Hb</a:t>
            </a:r>
            <a:r>
              <a:rPr lang="en-US" sz="2400" dirty="0">
                <a:latin typeface="Calisto MT" panose="02040603050505030304" pitchFamily="18" charset="0"/>
              </a:rPr>
              <a:t>, </a:t>
            </a:r>
            <a:r>
              <a:rPr lang="en-US" sz="2400" dirty="0" smtClean="0">
                <a:latin typeface="Calisto MT" panose="02040603050505030304" pitchFamily="18" charset="0"/>
              </a:rPr>
              <a:t>Urine Examination (Glucose &amp; Protein), </a:t>
            </a:r>
            <a:r>
              <a:rPr lang="en-US" sz="2400" dirty="0">
                <a:latin typeface="Calisto MT" panose="02040603050505030304" pitchFamily="18" charset="0"/>
              </a:rPr>
              <a:t>Blood slide collection for Malaria and other tests.</a:t>
            </a:r>
          </a:p>
          <a:p>
            <a:pPr lvl="0" algn="just">
              <a:spcAft>
                <a:spcPts val="600"/>
              </a:spcAft>
            </a:pPr>
            <a:r>
              <a:rPr lang="en-US" sz="2400" dirty="0" smtClean="0">
                <a:latin typeface="Calisto MT" panose="02040603050505030304" pitchFamily="18" charset="0"/>
              </a:rPr>
              <a:t>10.  Sputum </a:t>
            </a:r>
            <a:r>
              <a:rPr lang="en-US" sz="2400" dirty="0">
                <a:latin typeface="Calisto MT" panose="02040603050505030304" pitchFamily="18" charset="0"/>
              </a:rPr>
              <a:t>collection for detection of TB</a:t>
            </a:r>
          </a:p>
          <a:p>
            <a:pPr lvl="0" algn="just">
              <a:spcAft>
                <a:spcPts val="600"/>
              </a:spcAft>
            </a:pPr>
            <a:r>
              <a:rPr lang="en-US" sz="2400" dirty="0" smtClean="0">
                <a:latin typeface="Calisto MT" panose="02040603050505030304" pitchFamily="18" charset="0"/>
              </a:rPr>
              <a:t>11.  Referral</a:t>
            </a:r>
            <a:endParaRPr lang="en-US" sz="2400" dirty="0">
              <a:latin typeface="Calisto MT" panose="0204060305050503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400" dirty="0" smtClean="0">
                <a:latin typeface="Calisto MT" panose="02040603050505030304" pitchFamily="18" charset="0"/>
              </a:rPr>
              <a:t>12.  IEC </a:t>
            </a:r>
            <a:r>
              <a:rPr lang="en-US" sz="2400" dirty="0">
                <a:latin typeface="Calisto MT" panose="02040603050505030304" pitchFamily="18" charset="0"/>
              </a:rPr>
              <a:t>and BCC</a:t>
            </a:r>
          </a:p>
        </p:txBody>
      </p:sp>
    </p:spTree>
    <p:extLst>
      <p:ext uri="{BB962C8B-B14F-4D97-AF65-F5344CB8AC3E}">
        <p14:creationId xmlns:p14="http://schemas.microsoft.com/office/powerpoint/2010/main" val="2864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E207-4ADF-4E5D-8B66-D956382A6EB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76200" y="2286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3200" b="1" dirty="0" smtClean="0">
                <a:solidFill>
                  <a:schemeClr val="bg1"/>
                </a:solidFill>
                <a:latin typeface="Calisto MT" pitchFamily="18" charset="0"/>
              </a:rPr>
              <a:t>URBAN HEALTH KIOSKS - PUNJAB</a:t>
            </a:r>
            <a:endParaRPr lang="en-GB" altLang="en-US" sz="3200" b="1" dirty="0">
              <a:solidFill>
                <a:schemeClr val="bg1"/>
              </a:solidFill>
              <a:latin typeface="Calisto MT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066800"/>
            <a:ext cx="87630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b="1" dirty="0" smtClean="0">
                <a:latin typeface="Calisto MT" panose="02040603050505030304" pitchFamily="18" charset="0"/>
              </a:rPr>
              <a:t>Routine OPD at Kiosks</a:t>
            </a:r>
            <a:endParaRPr lang="en-US" sz="2400" dirty="0" smtClean="0">
              <a:latin typeface="Calisto MT" panose="0204060305050503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sto MT" panose="02040603050505030304" pitchFamily="18" charset="0"/>
              </a:rPr>
              <a:t>Population per Kiosk – 6000-10000.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sto MT" panose="02040603050505030304" pitchFamily="18" charset="0"/>
              </a:rPr>
              <a:t>Human Resource – 1 ANM in all Kiosks and 1 Staff Nurse in Kiosks which are in industrial area. 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sto MT" panose="02040603050505030304" pitchFamily="18" charset="0"/>
              </a:rPr>
              <a:t>OPD timings - from </a:t>
            </a:r>
            <a:r>
              <a:rPr lang="en-US" sz="2400" dirty="0">
                <a:latin typeface="Calisto MT" panose="02040603050505030304" pitchFamily="18" charset="0"/>
              </a:rPr>
              <a:t>1:00 pm to 7:00 </a:t>
            </a:r>
            <a:r>
              <a:rPr lang="en-US" sz="2400" dirty="0" smtClean="0">
                <a:latin typeface="Calisto MT" panose="02040603050505030304" pitchFamily="18" charset="0"/>
              </a:rPr>
              <a:t>pm (in Summers), from 12:00 noon to 6:00 pm (in Winters).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sto MT" panose="02040603050505030304" pitchFamily="18" charset="0"/>
              </a:rPr>
              <a:t>23 Kiosks are fully functional from June 2015. </a:t>
            </a:r>
          </a:p>
          <a:p>
            <a:pPr algn="just">
              <a:spcAft>
                <a:spcPts val="1200"/>
              </a:spcAft>
            </a:pPr>
            <a:r>
              <a:rPr lang="en-US" sz="2400" b="1" dirty="0">
                <a:latin typeface="Calisto MT" panose="02040603050505030304" pitchFamily="18" charset="0"/>
              </a:rPr>
              <a:t>Outreach Camp at Kiosk</a:t>
            </a:r>
            <a:endParaRPr lang="en-US" sz="2400" dirty="0">
              <a:latin typeface="Calisto MT" panose="0204060305050503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 panose="02040603050505030304" pitchFamily="18" charset="0"/>
              </a:rPr>
              <a:t>Monthly outreach camps are organized at Urban Health Kiosks. 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 panose="02040603050505030304" pitchFamily="18" charset="0"/>
              </a:rPr>
              <a:t>74 outreach camps organized in 2016-17 (upto July</a:t>
            </a:r>
            <a:r>
              <a:rPr lang="en-US" sz="2400" dirty="0" smtClean="0">
                <a:latin typeface="Calisto MT" panose="02040603050505030304" pitchFamily="18" charset="0"/>
              </a:rPr>
              <a:t>).</a:t>
            </a:r>
            <a:endParaRPr lang="en-US" sz="24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8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848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sto MT" pitchFamily="18" charset="0"/>
              </a:rPr>
              <a:t>NUHM IN THE STATE 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sto MT" pitchFamily="18" charset="0"/>
              </a:rPr>
              <a:t>–</a:t>
            </a:r>
          </a:p>
          <a:p>
            <a:pPr eaLnBrk="1" hangingPunct="1"/>
            <a:r>
              <a:rPr lang="en-US" sz="2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sto MT" pitchFamily="18" charset="0"/>
              </a:rPr>
              <a:t>DEMOGRAPHIC </a:t>
            </a:r>
            <a:r>
              <a:rPr lang="en-US" sz="2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sto MT" pitchFamily="18" charset="0"/>
              </a:rPr>
              <a:t>PROFILE</a:t>
            </a:r>
            <a:endParaRPr lang="en-IN" sz="2600" b="1" dirty="0">
              <a:solidFill>
                <a:schemeClr val="accent1">
                  <a:lumMod val="20000"/>
                  <a:lumOff val="80000"/>
                </a:schemeClr>
              </a:solidFill>
              <a:latin typeface="Calisto MT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423430"/>
              </p:ext>
            </p:extLst>
          </p:nvPr>
        </p:nvGraphicFramePr>
        <p:xfrm>
          <a:off x="76200" y="1142999"/>
          <a:ext cx="8915400" cy="5615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0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6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420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dirty="0">
                          <a:effectLst/>
                          <a:latin typeface="Calisto MT" panose="02040603050505030304" pitchFamily="18" charset="0"/>
                        </a:rPr>
                        <a:t>Total Population in Lakhs</a:t>
                      </a:r>
                      <a:endParaRPr lang="en-IN" sz="2200" dirty="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dirty="0" smtClean="0">
                          <a:effectLst/>
                          <a:latin typeface="Calisto MT" panose="02040603050505030304" pitchFamily="18" charset="0"/>
                        </a:rPr>
                        <a:t>2.77 Crore</a:t>
                      </a:r>
                      <a:r>
                        <a:rPr lang="en-IN" sz="2200" baseline="0" dirty="0" smtClean="0">
                          <a:effectLst/>
                          <a:latin typeface="Calisto MT" panose="02040603050505030304" pitchFamily="18" charset="0"/>
                        </a:rPr>
                        <a:t> </a:t>
                      </a:r>
                      <a:endParaRPr lang="en-IN" sz="2200" dirty="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  <a:endParaRPr lang="en-IN" sz="220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30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sto MT" panose="02040603050505030304" pitchFamily="18" charset="0"/>
                        </a:rPr>
                        <a:t>Total Urban Population as per census 2011 in lakhs</a:t>
                      </a:r>
                      <a:endParaRPr lang="en-IN" sz="2200" dirty="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dirty="0" smtClean="0">
                          <a:solidFill>
                            <a:srgbClr val="002060"/>
                          </a:solidFill>
                          <a:effectLst/>
                          <a:latin typeface="Calisto MT" panose="02040603050505030304" pitchFamily="18" charset="0"/>
                        </a:rPr>
                        <a:t>1.04 Crore</a:t>
                      </a:r>
                      <a:endParaRPr lang="en-IN" sz="2200" dirty="0">
                        <a:solidFill>
                          <a:srgbClr val="002060"/>
                        </a:solidFill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dirty="0" smtClean="0">
                          <a:solidFill>
                            <a:srgbClr val="002060"/>
                          </a:solidFill>
                          <a:effectLst/>
                          <a:latin typeface="Calisto MT" panose="02040603050505030304" pitchFamily="18" charset="0"/>
                        </a:rPr>
                        <a:t>37.55%</a:t>
                      </a:r>
                      <a:endParaRPr lang="en-IN" sz="2200" dirty="0">
                        <a:solidFill>
                          <a:srgbClr val="002060"/>
                        </a:solidFill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56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Calisto MT" panose="02040603050505030304" pitchFamily="18" charset="0"/>
                        </a:rPr>
                        <a:t>Total Number of cities/ towns/ Kasbas</a:t>
                      </a:r>
                      <a:endParaRPr lang="en-IN" sz="220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dirty="0" smtClean="0">
                          <a:solidFill>
                            <a:srgbClr val="002060"/>
                          </a:solidFill>
                          <a:effectLst/>
                          <a:latin typeface="Calisto MT" panose="02040603050505030304" pitchFamily="18" charset="0"/>
                        </a:rPr>
                        <a:t>161</a:t>
                      </a:r>
                      <a:endParaRPr lang="en-IN" sz="2200" dirty="0">
                        <a:solidFill>
                          <a:srgbClr val="002060"/>
                        </a:solidFill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Calisto MT" panose="02040603050505030304" pitchFamily="18" charset="0"/>
                        </a:rPr>
                        <a:t>40 </a:t>
                      </a:r>
                      <a:r>
                        <a:rPr lang="en-US" sz="2200" dirty="0" smtClean="0">
                          <a:solidFill>
                            <a:srgbClr val="002060"/>
                          </a:solidFill>
                          <a:effectLst/>
                          <a:latin typeface="Calisto MT" panose="02040603050505030304" pitchFamily="18" charset="0"/>
                        </a:rPr>
                        <a:t>cities covered 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Calisto MT" panose="02040603050505030304" pitchFamily="18" charset="0"/>
                        </a:rPr>
                        <a:t>under </a:t>
                      </a:r>
                      <a:r>
                        <a:rPr lang="en-US" sz="2200" dirty="0" smtClean="0">
                          <a:solidFill>
                            <a:srgbClr val="002060"/>
                          </a:solidFill>
                          <a:effectLst/>
                          <a:latin typeface="Calisto MT" panose="02040603050505030304" pitchFamily="18" charset="0"/>
                        </a:rPr>
                        <a:t>NUHM</a:t>
                      </a:r>
                      <a:endParaRPr lang="en-IN" sz="2200" dirty="0">
                        <a:solidFill>
                          <a:srgbClr val="002060"/>
                        </a:solidFill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26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sto MT" panose="02040603050505030304" pitchFamily="18" charset="0"/>
                        </a:rPr>
                        <a:t>Total Urban Population in 40 Cities covered under NUHM in lakhs (Population more than 50,000</a:t>
                      </a:r>
                      <a:r>
                        <a:rPr lang="en-US" sz="2200" dirty="0" smtClean="0">
                          <a:effectLst/>
                          <a:latin typeface="Calisto MT" panose="02040603050505030304" pitchFamily="18" charset="0"/>
                        </a:rPr>
                        <a:t>)</a:t>
                      </a:r>
                      <a:r>
                        <a:rPr lang="en-US" sz="2200" dirty="0"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  <a:endParaRPr lang="en-IN" sz="2200" dirty="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2060"/>
                          </a:solidFill>
                          <a:effectLst/>
                          <a:latin typeface="Calisto MT" panose="02040603050505030304" pitchFamily="18" charset="0"/>
                        </a:rPr>
                        <a:t>0.78 </a:t>
                      </a:r>
                      <a:r>
                        <a:rPr lang="en-IN" sz="2200" dirty="0" smtClean="0">
                          <a:solidFill>
                            <a:srgbClr val="002060"/>
                          </a:solidFill>
                          <a:effectLst/>
                          <a:latin typeface="Calisto MT" panose="02040603050505030304" pitchFamily="18" charset="0"/>
                        </a:rPr>
                        <a:t>Crore</a:t>
                      </a:r>
                      <a:endParaRPr lang="en-IN" sz="2200" dirty="0" smtClean="0">
                        <a:solidFill>
                          <a:srgbClr val="002060"/>
                        </a:solidFill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2200" dirty="0">
                        <a:solidFill>
                          <a:srgbClr val="002060"/>
                        </a:solidFill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Calisto MT" panose="02040603050505030304" pitchFamily="18" charset="0"/>
                        </a:rPr>
                        <a:t>75% of total Urban Population coverage under NUHM</a:t>
                      </a:r>
                      <a:endParaRPr lang="en-IN" sz="2200" dirty="0">
                        <a:solidFill>
                          <a:srgbClr val="002060"/>
                        </a:solidFill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78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Calisto MT" panose="02040603050505030304" pitchFamily="18" charset="0"/>
                        </a:rPr>
                        <a:t>Number of Slums</a:t>
                      </a:r>
                      <a:endParaRPr lang="en-IN" sz="220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2060"/>
                          </a:solidFill>
                          <a:effectLst/>
                          <a:latin typeface="Calisto MT" panose="02040603050505030304" pitchFamily="18" charset="0"/>
                        </a:rPr>
                        <a:t>1296</a:t>
                      </a:r>
                      <a:endParaRPr lang="en-IN" sz="2200">
                        <a:solidFill>
                          <a:srgbClr val="002060"/>
                        </a:solidFill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Calisto MT" panose="02040603050505030304" pitchFamily="18" charset="0"/>
                        </a:rPr>
                        <a:t>1126 notified</a:t>
                      </a:r>
                      <a:endParaRPr lang="en-IN" sz="2200" dirty="0">
                        <a:solidFill>
                          <a:srgbClr val="002060"/>
                        </a:solidFill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556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sto MT" panose="02040603050505030304" pitchFamily="18" charset="0"/>
                        </a:rPr>
                        <a:t>Population of Slum Areas </a:t>
                      </a:r>
                      <a:endParaRPr lang="en-US" sz="2200" dirty="0" smtClean="0">
                        <a:effectLst/>
                        <a:latin typeface="Calisto MT" panose="0204060305050503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sto MT" panose="02040603050505030304" pitchFamily="18" charset="0"/>
                        </a:rPr>
                        <a:t>(</a:t>
                      </a:r>
                      <a:r>
                        <a:rPr lang="en-US" sz="2200" dirty="0">
                          <a:effectLst/>
                          <a:latin typeface="Calisto MT" panose="02040603050505030304" pitchFamily="18" charset="0"/>
                        </a:rPr>
                        <a:t>in lakhs)</a:t>
                      </a:r>
                      <a:endParaRPr lang="en-IN" sz="2200" dirty="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2060"/>
                          </a:solidFill>
                          <a:effectLst/>
                          <a:latin typeface="Calisto MT" panose="02040603050505030304" pitchFamily="18" charset="0"/>
                        </a:rPr>
                        <a:t>0.28 </a:t>
                      </a:r>
                      <a:r>
                        <a:rPr lang="en-IN" sz="2200" dirty="0" smtClean="0">
                          <a:solidFill>
                            <a:srgbClr val="002060"/>
                          </a:solidFill>
                          <a:effectLst/>
                          <a:latin typeface="Calisto MT" panose="02040603050505030304" pitchFamily="18" charset="0"/>
                        </a:rPr>
                        <a:t>Crore</a:t>
                      </a:r>
                      <a:endParaRPr lang="en-IN" sz="2200" dirty="0" smtClean="0">
                        <a:solidFill>
                          <a:srgbClr val="002060"/>
                        </a:solidFill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2200" dirty="0">
                        <a:solidFill>
                          <a:srgbClr val="002060"/>
                        </a:solidFill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Calisto MT" panose="02040603050505030304" pitchFamily="18" charset="0"/>
                        </a:rPr>
                        <a:t>26.94% of the Urban Population</a:t>
                      </a:r>
                      <a:endParaRPr lang="en-IN" sz="2200" dirty="0">
                        <a:solidFill>
                          <a:srgbClr val="002060"/>
                        </a:solidFill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556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sto MT" panose="02040603050505030304" pitchFamily="18" charset="0"/>
                        </a:rPr>
                        <a:t>Vulnerable Population </a:t>
                      </a:r>
                      <a:endParaRPr lang="en-US" sz="2200" dirty="0" smtClean="0">
                        <a:effectLst/>
                        <a:latin typeface="Calisto MT" panose="0204060305050503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sto MT" panose="02040603050505030304" pitchFamily="18" charset="0"/>
                        </a:rPr>
                        <a:t>(</a:t>
                      </a:r>
                      <a:r>
                        <a:rPr lang="en-US" sz="2200" dirty="0">
                          <a:effectLst/>
                          <a:latin typeface="Calisto MT" panose="02040603050505030304" pitchFamily="18" charset="0"/>
                        </a:rPr>
                        <a:t>in lakhs)</a:t>
                      </a:r>
                      <a:endParaRPr lang="en-IN" sz="2200" dirty="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rgbClr val="002060"/>
                          </a:solidFill>
                          <a:effectLst/>
                          <a:latin typeface="Calisto MT" panose="02040603050505030304" pitchFamily="18" charset="0"/>
                        </a:rPr>
                        <a:t>0.07 </a:t>
                      </a:r>
                      <a:r>
                        <a:rPr lang="en-IN" sz="2200" dirty="0" smtClean="0">
                          <a:solidFill>
                            <a:srgbClr val="002060"/>
                          </a:solidFill>
                          <a:effectLst/>
                          <a:latin typeface="Calisto MT" panose="02040603050505030304" pitchFamily="18" charset="0"/>
                        </a:rPr>
                        <a:t>Crore</a:t>
                      </a:r>
                      <a:endParaRPr lang="en-IN" sz="2200" dirty="0" smtClean="0">
                        <a:solidFill>
                          <a:srgbClr val="002060"/>
                        </a:solidFill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2200" dirty="0">
                        <a:solidFill>
                          <a:srgbClr val="002060"/>
                        </a:solidFill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2060"/>
                          </a:solidFill>
                          <a:effectLst/>
                          <a:latin typeface="Calisto MT" panose="02040603050505030304" pitchFamily="18" charset="0"/>
                        </a:rPr>
                        <a:t>10% of the Urban Population under NUHM</a:t>
                      </a:r>
                      <a:endParaRPr lang="en-IN" sz="2200" dirty="0">
                        <a:solidFill>
                          <a:srgbClr val="002060"/>
                        </a:solidFill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876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947246"/>
              </p:ext>
            </p:extLst>
          </p:nvPr>
        </p:nvGraphicFramePr>
        <p:xfrm>
          <a:off x="1" y="0"/>
          <a:ext cx="8305799" cy="69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8903">
                  <a:extLst>
                    <a:ext uri="{9D8B030D-6E8A-4147-A177-3AD203B41FA5}">
                      <a16:colId xmlns:a16="http://schemas.microsoft.com/office/drawing/2014/main" val="2371487232"/>
                    </a:ext>
                  </a:extLst>
                </a:gridCol>
                <a:gridCol w="265496">
                  <a:extLst>
                    <a:ext uri="{9D8B030D-6E8A-4147-A177-3AD203B41FA5}">
                      <a16:colId xmlns:a16="http://schemas.microsoft.com/office/drawing/2014/main" val="244597235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3570393607"/>
                    </a:ext>
                  </a:extLst>
                </a:gridCol>
              </a:tblGrid>
              <a:tr h="599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24616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6" y="0"/>
            <a:ext cx="4500716" cy="6949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0"/>
            <a:ext cx="4724400" cy="69494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52600" y="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sto MT" panose="02040603050505030304" pitchFamily="18" charset="0"/>
              </a:rPr>
              <a:t>Service Delivery during OPD at Kiosk</a:t>
            </a:r>
            <a:endParaRPr lang="en-US" b="1" dirty="0">
              <a:solidFill>
                <a:srgbClr val="C00000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147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1"/>
            <a:ext cx="44196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01215"/>
            <a:ext cx="4267200" cy="24801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784599"/>
            <a:ext cx="4272116" cy="299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0" y="3784599"/>
            <a:ext cx="4407310" cy="2997200"/>
          </a:xfrm>
          <a:prstGeom prst="rect">
            <a:avLst/>
          </a:prstGeom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6200" y="2286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chemeClr val="bg1"/>
                </a:solidFill>
                <a:latin typeface="Calisto MT" pitchFamily="18" charset="0"/>
              </a:rPr>
              <a:t>OPD at Kiosk</a:t>
            </a:r>
            <a:endParaRPr lang="en-GB" altLang="en-US" sz="3200" b="1" dirty="0">
              <a:solidFill>
                <a:schemeClr val="bg1"/>
              </a:solidFill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042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4038600"/>
            <a:ext cx="4377813" cy="2667000"/>
          </a:xfrm>
          <a:prstGeom prst="rect">
            <a:avLst/>
          </a:prstGeom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76200" y="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3200" b="1" dirty="0" smtClean="0">
                <a:solidFill>
                  <a:schemeClr val="bg1"/>
                </a:solidFill>
                <a:latin typeface="Calisto MT" pitchFamily="18" charset="0"/>
              </a:rPr>
              <a:t>ANC-PNC/ Immunization  Services at Kiosk</a:t>
            </a:r>
            <a:endParaRPr lang="en-GB" altLang="en-US" sz="3200" b="1" dirty="0">
              <a:solidFill>
                <a:schemeClr val="bg1"/>
              </a:solidFill>
              <a:latin typeface="Calisto MT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" y="990601"/>
            <a:ext cx="4419600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213" y="990599"/>
            <a:ext cx="4343400" cy="3048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213" y="4063181"/>
            <a:ext cx="4343400" cy="264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14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36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5867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Calisto MT" panose="02040603050505030304" pitchFamily="18" charset="0"/>
              </a:rPr>
              <a:t>Outreach Camp </a:t>
            </a:r>
            <a:r>
              <a:rPr lang="en-US" sz="2600" b="1" dirty="0" smtClean="0">
                <a:latin typeface="Calisto MT" panose="02040603050505030304" pitchFamily="18" charset="0"/>
              </a:rPr>
              <a:t>at Urban Health Kiosk</a:t>
            </a:r>
            <a:endParaRPr lang="en-US" sz="2600" b="1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607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" y="1066800"/>
            <a:ext cx="4468761" cy="571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66800"/>
            <a:ext cx="4343400" cy="5715000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76200" y="2286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chemeClr val="bg1"/>
                </a:solidFill>
                <a:latin typeface="Calisto MT" pitchFamily="18" charset="0"/>
              </a:rPr>
              <a:t>Outreach Camp by the Specialists at Kiosk</a:t>
            </a:r>
            <a:endParaRPr lang="en-GB" altLang="en-US" sz="3200" b="1" dirty="0">
              <a:solidFill>
                <a:schemeClr val="bg1"/>
              </a:solidFill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413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76200" y="2286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3200" b="1" dirty="0" smtClean="0">
                <a:solidFill>
                  <a:schemeClr val="bg1"/>
                </a:solidFill>
                <a:latin typeface="Calisto MT" pitchFamily="18" charset="0"/>
              </a:rPr>
              <a:t>Outreach Camp at Kiosk</a:t>
            </a:r>
            <a:endParaRPr lang="en-GB" altLang="en-US" sz="3200" b="1" dirty="0">
              <a:solidFill>
                <a:schemeClr val="bg1"/>
              </a:solidFill>
              <a:latin typeface="Calisto MT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86200"/>
            <a:ext cx="4191000" cy="289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4" y="3886200"/>
            <a:ext cx="4412227" cy="289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19200"/>
            <a:ext cx="4191000" cy="2590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3" y="1219200"/>
            <a:ext cx="4412227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0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E207-4ADF-4E5D-8B66-D956382A6EB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76200" y="2286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3200" b="1" dirty="0" smtClean="0">
                <a:solidFill>
                  <a:schemeClr val="bg1"/>
                </a:solidFill>
                <a:latin typeface="Calisto MT" pitchFamily="18" charset="0"/>
              </a:rPr>
              <a:t>Progress – Urban Health Kiosks</a:t>
            </a:r>
            <a:endParaRPr lang="en-GB" altLang="en-US" sz="3200" b="1" dirty="0">
              <a:solidFill>
                <a:schemeClr val="bg1"/>
              </a:solidFill>
              <a:latin typeface="Calisto MT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402951"/>
              </p:ext>
            </p:extLst>
          </p:nvPr>
        </p:nvGraphicFramePr>
        <p:xfrm>
          <a:off x="81116" y="1229841"/>
          <a:ext cx="8686799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8884">
                  <a:extLst>
                    <a:ext uri="{9D8B030D-6E8A-4147-A177-3AD203B41FA5}">
                      <a16:colId xmlns:a16="http://schemas.microsoft.com/office/drawing/2014/main" val="5560570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50416412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847651787"/>
                    </a:ext>
                  </a:extLst>
                </a:gridCol>
                <a:gridCol w="2062315">
                  <a:extLst>
                    <a:ext uri="{9D8B030D-6E8A-4147-A177-3AD203B41FA5}">
                      <a16:colId xmlns:a16="http://schemas.microsoft.com/office/drawing/2014/main" val="11113716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778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Calisto MT" panose="02040603050505030304" pitchFamily="18" charset="0"/>
                        </a:rPr>
                        <a:t>2015-16</a:t>
                      </a:r>
                      <a:endParaRPr lang="en-US" sz="220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sto MT" panose="02040603050505030304" pitchFamily="18" charset="0"/>
                        </a:rPr>
                        <a:t>2016-17 </a:t>
                      </a:r>
                      <a:r>
                        <a:rPr lang="en-US" sz="1800" dirty="0">
                          <a:effectLst/>
                          <a:latin typeface="Calisto MT" panose="02040603050505030304" pitchFamily="18" charset="0"/>
                        </a:rPr>
                        <a:t>(Upto July)</a:t>
                      </a:r>
                      <a:endParaRPr lang="en-US" sz="18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601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sto MT" panose="02040603050505030304" pitchFamily="18" charset="0"/>
                        </a:rPr>
                        <a:t>Total Patients Examined</a:t>
                      </a:r>
                      <a:endParaRPr lang="en-US" sz="22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778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sto MT" panose="02040603050505030304" pitchFamily="18" charset="0"/>
                        </a:rPr>
                        <a:t>30446</a:t>
                      </a:r>
                      <a:endParaRPr lang="en-US" sz="22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Calisto MT" panose="02040603050505030304" pitchFamily="18" charset="0"/>
                        </a:rPr>
                        <a:t>23551</a:t>
                      </a:r>
                      <a:endParaRPr lang="en-US" sz="220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>
                        <a:effectLst/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2115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sto MT" panose="02040603050505030304" pitchFamily="18" charset="0"/>
                        </a:rPr>
                        <a:t>Pregnant Women examined by the Specialists/ Medical Officer</a:t>
                      </a:r>
                      <a:endParaRPr lang="en-US" sz="22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778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sto MT" panose="02040603050505030304" pitchFamily="18" charset="0"/>
                        </a:rPr>
                        <a:t>3293</a:t>
                      </a:r>
                      <a:endParaRPr lang="en-US" sz="22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sto MT" panose="02040603050505030304" pitchFamily="18" charset="0"/>
                        </a:rPr>
                        <a:t>2060</a:t>
                      </a:r>
                      <a:endParaRPr lang="en-US" sz="22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sto MT" panose="02040603050505030304" pitchFamily="18" charset="0"/>
                        </a:rPr>
                        <a:t>128 high risk pregnancies identified and referred to higher institutions </a:t>
                      </a:r>
                      <a:endParaRPr lang="en-US" sz="18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6981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sto MT" panose="02040603050505030304" pitchFamily="18" charset="0"/>
                        </a:rPr>
                        <a:t>Identification of High Risk Pregnancies</a:t>
                      </a:r>
                      <a:endParaRPr lang="en-US" sz="22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778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sto MT" panose="02040603050505030304" pitchFamily="18" charset="0"/>
                        </a:rPr>
                        <a:t>49</a:t>
                      </a:r>
                      <a:endParaRPr lang="en-US" sz="22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sto MT" panose="02040603050505030304" pitchFamily="18" charset="0"/>
                        </a:rPr>
                        <a:t>128</a:t>
                      </a:r>
                      <a:endParaRPr lang="en-US" sz="22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1615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sto MT" panose="02040603050505030304" pitchFamily="18" charset="0"/>
                        </a:rPr>
                        <a:t>Severely Sick Infants</a:t>
                      </a:r>
                      <a:endParaRPr lang="en-US" sz="22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778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sto MT" panose="02040603050505030304" pitchFamily="18" charset="0"/>
                        </a:rPr>
                        <a:t>159</a:t>
                      </a:r>
                      <a:endParaRPr lang="en-US" sz="22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sto MT" panose="02040603050505030304" pitchFamily="18" charset="0"/>
                        </a:rPr>
                        <a:t>109</a:t>
                      </a:r>
                      <a:endParaRPr lang="en-US" sz="22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5670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Calisto MT" panose="02040603050505030304" pitchFamily="18" charset="0"/>
                        </a:rPr>
                        <a:t>RTI/STI</a:t>
                      </a:r>
                      <a:endParaRPr lang="en-US" sz="220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778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sto MT" panose="02040603050505030304" pitchFamily="18" charset="0"/>
                        </a:rPr>
                        <a:t>265</a:t>
                      </a:r>
                      <a:endParaRPr lang="en-US" sz="22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sto MT" panose="02040603050505030304" pitchFamily="18" charset="0"/>
                        </a:rPr>
                        <a:t>244</a:t>
                      </a:r>
                      <a:endParaRPr lang="en-US" sz="22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  <a:endParaRPr lang="en-US" sz="220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9603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Calisto MT" panose="02040603050505030304" pitchFamily="18" charset="0"/>
                        </a:rPr>
                        <a:t>Lab Investigations during camps</a:t>
                      </a:r>
                      <a:endParaRPr lang="en-US" sz="220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778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Calisto MT" panose="02040603050505030304" pitchFamily="18" charset="0"/>
                        </a:rPr>
                        <a:t>5656</a:t>
                      </a:r>
                      <a:endParaRPr lang="en-US" sz="220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sto MT" panose="02040603050505030304" pitchFamily="18" charset="0"/>
                        </a:rPr>
                        <a:t>4382</a:t>
                      </a:r>
                      <a:endParaRPr lang="en-US" sz="22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 dirty="0">
                        <a:effectLst/>
                        <a:latin typeface="Calisto MT" panose="0204060305050503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7875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sto MT" panose="02040603050505030304" pitchFamily="18" charset="0"/>
                        </a:rPr>
                        <a:t>Immunization</a:t>
                      </a:r>
                      <a:endParaRPr lang="en-US" sz="22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778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Calisto MT" panose="02040603050505030304" pitchFamily="18" charset="0"/>
                        </a:rPr>
                        <a:t>8664</a:t>
                      </a:r>
                      <a:endParaRPr lang="en-US" sz="220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sto MT" panose="02040603050505030304" pitchFamily="18" charset="0"/>
                        </a:rPr>
                        <a:t>4957</a:t>
                      </a:r>
                      <a:endParaRPr lang="en-US" sz="22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677148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" y="12954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E207-4ADF-4E5D-8B66-D956382A6EB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" y="1425347"/>
            <a:ext cx="8763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 panose="02040603050505030304" pitchFamily="18" charset="0"/>
              </a:rPr>
              <a:t>Average OPD per camp is 100-150 (370 maximum and 70 minimum).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 panose="02040603050505030304" pitchFamily="18" charset="0"/>
              </a:rPr>
              <a:t>Daily OPD by ANM – maximum OPD 40 per day in a Kiosk at </a:t>
            </a:r>
            <a:r>
              <a:rPr lang="en-US" sz="2400" dirty="0" err="1">
                <a:latin typeface="Calisto MT" panose="02040603050505030304" pitchFamily="18" charset="0"/>
              </a:rPr>
              <a:t>Chugitti</a:t>
            </a:r>
            <a:r>
              <a:rPr lang="en-US" sz="2400" dirty="0">
                <a:latin typeface="Calisto MT" panose="02040603050505030304" pitchFamily="18" charset="0"/>
              </a:rPr>
              <a:t> (Jalandhar)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sto MT" panose="02040603050505030304" pitchFamily="18" charset="0"/>
              </a:rPr>
              <a:t>More than 90% pregnant women are registered (prior to operationalizing the Kiosk it was 60%)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sto MT" panose="02040603050505030304" pitchFamily="18" charset="0"/>
              </a:rPr>
              <a:t>More than 90% immunization of the children living in these areas. 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76200" y="2286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3200" b="1" dirty="0" smtClean="0">
                <a:solidFill>
                  <a:schemeClr val="bg1"/>
                </a:solidFill>
                <a:latin typeface="Calisto MT" pitchFamily="18" charset="0"/>
              </a:rPr>
              <a:t>Progress – Urban Health Kiosks</a:t>
            </a:r>
            <a:endParaRPr lang="en-GB" altLang="en-US" sz="3200" b="1" dirty="0">
              <a:solidFill>
                <a:schemeClr val="bg1"/>
              </a:solidFill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4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E207-4ADF-4E5D-8B66-D956382A6EB9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415177"/>
              </p:ext>
            </p:extLst>
          </p:nvPr>
        </p:nvGraphicFramePr>
        <p:xfrm>
          <a:off x="228600" y="1143000"/>
          <a:ext cx="8382000" cy="5626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76200" y="2286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chemeClr val="bg1"/>
                </a:solidFill>
                <a:latin typeface="Calisto MT" pitchFamily="18" charset="0"/>
              </a:rPr>
              <a:t>DISEASES – OPD/ OUT REACH CAMPS</a:t>
            </a:r>
            <a:r>
              <a:rPr lang="en-GB" altLang="en-US" sz="3200" b="1" dirty="0" smtClean="0">
                <a:solidFill>
                  <a:schemeClr val="bg1"/>
                </a:solidFill>
                <a:latin typeface="Calisto MT" pitchFamily="18" charset="0"/>
              </a:rPr>
              <a:t> </a:t>
            </a:r>
            <a:endParaRPr lang="en-GB" altLang="en-US" sz="3200" b="1" dirty="0">
              <a:solidFill>
                <a:schemeClr val="bg1"/>
              </a:solidFill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01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6200" y="2286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3200" b="1" dirty="0" smtClean="0">
                <a:solidFill>
                  <a:schemeClr val="bg1"/>
                </a:solidFill>
                <a:latin typeface="Calisto MT" pitchFamily="18" charset="0"/>
              </a:rPr>
              <a:t>New Initiatives</a:t>
            </a:r>
            <a:endParaRPr lang="en-GB" altLang="en-US" sz="3200" b="1" dirty="0">
              <a:solidFill>
                <a:schemeClr val="bg1"/>
              </a:solidFill>
              <a:latin typeface="Calisto MT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371600"/>
            <a:ext cx="862043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sto MT" panose="02040603050505030304" pitchFamily="18" charset="0"/>
              </a:rPr>
              <a:t>Weekly OPD by Medical </a:t>
            </a:r>
            <a:r>
              <a:rPr lang="en-US" sz="2400" dirty="0" smtClean="0">
                <a:latin typeface="Calisto MT" panose="02040603050505030304" pitchFamily="18" charset="0"/>
              </a:rPr>
              <a:t>Officer.</a:t>
            </a:r>
            <a:endParaRPr lang="en-US" sz="2400" dirty="0" smtClean="0">
              <a:latin typeface="Calisto MT" panose="02040603050505030304" pitchFamily="18" charset="0"/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Calisto MT" panose="02040603050505030304" pitchFamily="18" charset="0"/>
              </a:rPr>
              <a:t>Medical Colleges at Amritsar and Patiala are providing support at </a:t>
            </a:r>
            <a:r>
              <a:rPr lang="en-IN" sz="2400" dirty="0">
                <a:latin typeface="Calisto MT" panose="02040603050505030304" pitchFamily="18" charset="0"/>
              </a:rPr>
              <a:t>urban </a:t>
            </a:r>
            <a:r>
              <a:rPr lang="en-IN" sz="2400" dirty="0" smtClean="0">
                <a:latin typeface="Calisto MT" panose="02040603050505030304" pitchFamily="18" charset="0"/>
              </a:rPr>
              <a:t>Kiosks (2 </a:t>
            </a:r>
            <a:r>
              <a:rPr lang="en-IN" sz="2400" dirty="0">
                <a:latin typeface="Calisto MT" panose="02040603050505030304" pitchFamily="18" charset="0"/>
              </a:rPr>
              <a:t>at Amritsar and 1 at </a:t>
            </a:r>
            <a:r>
              <a:rPr lang="en-IN" sz="2400" dirty="0" smtClean="0">
                <a:latin typeface="Calisto MT" panose="02040603050505030304" pitchFamily="18" charset="0"/>
              </a:rPr>
              <a:t>Patiala</a:t>
            </a:r>
            <a:r>
              <a:rPr lang="en-IN" sz="2400" dirty="0" smtClean="0">
                <a:latin typeface="Calisto MT" panose="02040603050505030304" pitchFamily="18" charset="0"/>
              </a:rPr>
              <a:t>) </a:t>
            </a:r>
            <a:endParaRPr lang="en-IN" sz="2400" dirty="0" smtClean="0">
              <a:latin typeface="Calisto MT" panose="02040603050505030304" pitchFamily="18" charset="0"/>
            </a:endParaRPr>
          </a:p>
          <a:p>
            <a:pPr marL="914400" indent="-515938" algn="just">
              <a:spcAft>
                <a:spcPts val="1200"/>
              </a:spcAft>
              <a:buFontTx/>
              <a:buChar char="-"/>
              <a:tabLst>
                <a:tab pos="738188" algn="l"/>
              </a:tabLst>
            </a:pPr>
            <a:r>
              <a:rPr lang="en-IN" sz="2400" dirty="0" smtClean="0">
                <a:latin typeface="Calisto MT" panose="02040603050505030304" pitchFamily="18" charset="0"/>
              </a:rPr>
              <a:t>Weekly </a:t>
            </a:r>
            <a:r>
              <a:rPr lang="en-IN" sz="2400" dirty="0">
                <a:latin typeface="Calisto MT" panose="02040603050505030304" pitchFamily="18" charset="0"/>
              </a:rPr>
              <a:t>OPD on Thursday (4:00 pm to 7:00 pm) will be made functional by deputing 2 Junior </a:t>
            </a:r>
            <a:r>
              <a:rPr lang="en-IN" sz="2400" dirty="0" smtClean="0">
                <a:latin typeface="Calisto MT" panose="02040603050505030304" pitchFamily="18" charset="0"/>
              </a:rPr>
              <a:t>Residents. </a:t>
            </a:r>
            <a:endParaRPr lang="en-IN" sz="2400" dirty="0" smtClean="0">
              <a:latin typeface="Calisto MT" panose="02040603050505030304" pitchFamily="18" charset="0"/>
            </a:endParaRPr>
          </a:p>
          <a:p>
            <a:pPr marL="914400" indent="-515938" algn="just">
              <a:spcAft>
                <a:spcPts val="1200"/>
              </a:spcAft>
              <a:buFontTx/>
              <a:buChar char="-"/>
              <a:tabLst>
                <a:tab pos="738188" algn="l"/>
              </a:tabLst>
            </a:pPr>
            <a:r>
              <a:rPr lang="en-IN" sz="2400" dirty="0" smtClean="0">
                <a:latin typeface="Calisto MT" panose="02040603050505030304" pitchFamily="18" charset="0"/>
              </a:rPr>
              <a:t>Outreach camps by the specialists from Medical Colleges at Urban Kiosks.</a:t>
            </a:r>
          </a:p>
          <a:p>
            <a:pPr marL="398463" indent="-398463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sto MT" panose="02040603050505030304" pitchFamily="18" charset="0"/>
              </a:rPr>
              <a:t>Weekly </a:t>
            </a:r>
            <a:r>
              <a:rPr lang="en-US" sz="2400" dirty="0">
                <a:latin typeface="Calisto MT" panose="02040603050505030304" pitchFamily="18" charset="0"/>
              </a:rPr>
              <a:t>Counselling Services by ICTC Counsellors for Adolescent Health Issues, Family Planning, RTI/ STI and HIV &amp; </a:t>
            </a:r>
            <a:r>
              <a:rPr lang="en-US" sz="2400" dirty="0" smtClean="0">
                <a:latin typeface="Calisto MT" panose="02040603050505030304" pitchFamily="18" charset="0"/>
              </a:rPr>
              <a:t>Testing.</a:t>
            </a:r>
            <a:endParaRPr lang="en-US" sz="2400" dirty="0">
              <a:latin typeface="Calisto MT" panose="02040603050505030304" pitchFamily="18" charset="0"/>
            </a:endParaRPr>
          </a:p>
          <a:p>
            <a:pPr marL="398462" algn="just">
              <a:spcAft>
                <a:spcPts val="1200"/>
              </a:spcAft>
              <a:tabLst>
                <a:tab pos="738188" algn="l"/>
              </a:tabLst>
            </a:pPr>
            <a:endParaRPr lang="en-US" sz="24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511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679580"/>
              </p:ext>
            </p:extLst>
          </p:nvPr>
        </p:nvGraphicFramePr>
        <p:xfrm>
          <a:off x="152400" y="1403279"/>
          <a:ext cx="8839200" cy="5218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28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0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471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 smtClean="0">
                          <a:effectLst/>
                          <a:latin typeface="Calisto MT" panose="02040603050505030304" pitchFamily="18" charset="0"/>
                          <a:ea typeface="Calibri"/>
                          <a:cs typeface="Times New Roman"/>
                        </a:rPr>
                        <a:t>Cities covered under NUHM</a:t>
                      </a:r>
                      <a:endParaRPr lang="en-IN" sz="2400" dirty="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 smtClean="0">
                          <a:effectLst/>
                          <a:latin typeface="Calisto MT" panose="02040603050505030304" pitchFamily="18" charset="0"/>
                          <a:ea typeface="Calibri"/>
                          <a:cs typeface="Times New Roman"/>
                        </a:rPr>
                        <a:t>40</a:t>
                      </a:r>
                      <a:endParaRPr lang="en-IN" sz="2400" dirty="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68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alisto MT" panose="02040603050505030304" pitchFamily="18" charset="0"/>
                          <a:ea typeface="Calibri"/>
                          <a:cs typeface="Times New Roman"/>
                        </a:rPr>
                        <a:t>Number of Metro cities </a:t>
                      </a:r>
                      <a:endParaRPr lang="en-IN" sz="2400" dirty="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listo MT" panose="02040603050505030304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en-IN" sz="2400" dirty="0">
                        <a:solidFill>
                          <a:srgbClr val="002060"/>
                        </a:solidFill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71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alisto MT" panose="02040603050505030304" pitchFamily="18" charset="0"/>
                          <a:ea typeface="Calibri"/>
                          <a:cs typeface="Times New Roman"/>
                        </a:rPr>
                        <a:t>Number of Million + cities (&gt; 10 lakh population)</a:t>
                      </a:r>
                      <a:endParaRPr lang="en-IN" sz="2400" dirty="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effectLst/>
                          <a:latin typeface="Calisto MT" panose="02040603050505030304" pitchFamily="18" charset="0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sto MT" panose="02040603050505030304" pitchFamily="18" charset="0"/>
                          <a:ea typeface="Calibri"/>
                          <a:cs typeface="Times New Roman"/>
                        </a:rPr>
                        <a:t>(Ludhiana, Amritsar)</a:t>
                      </a:r>
                      <a:endParaRPr lang="en-IN" sz="2000" dirty="0">
                        <a:solidFill>
                          <a:srgbClr val="002060"/>
                        </a:solidFill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49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alisto MT" panose="02040603050505030304" pitchFamily="18" charset="0"/>
                          <a:ea typeface="Calibri"/>
                          <a:cs typeface="Times New Roman"/>
                        </a:rPr>
                        <a:t>Number of cities with  1 to 10 lakh population</a:t>
                      </a:r>
                      <a:endParaRPr lang="en-IN" sz="2400" dirty="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listo MT" panose="02040603050505030304" pitchFamily="18" charset="0"/>
                          <a:ea typeface="Calibri"/>
                          <a:cs typeface="Times New Roman"/>
                        </a:rPr>
                        <a:t>14</a:t>
                      </a:r>
                      <a:endParaRPr lang="en-IN" sz="2400" dirty="0">
                        <a:solidFill>
                          <a:srgbClr val="002060"/>
                        </a:solidFill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628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alisto MT" panose="02040603050505030304" pitchFamily="18" charset="0"/>
                          <a:ea typeface="Calibri"/>
                          <a:cs typeface="Times New Roman"/>
                        </a:rPr>
                        <a:t>Number of towns with less than 1 lakh but  more than 50 thousand population</a:t>
                      </a:r>
                      <a:endParaRPr lang="en-IN" sz="2400" dirty="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listo MT" panose="02040603050505030304" pitchFamily="18" charset="0"/>
                          <a:ea typeface="Calibri"/>
                          <a:cs typeface="Times New Roman"/>
                        </a:rPr>
                        <a:t>23</a:t>
                      </a:r>
                      <a:endParaRPr lang="en-IN" sz="2400" dirty="0">
                        <a:solidFill>
                          <a:srgbClr val="002060"/>
                        </a:solidFill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942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Calisto MT" panose="02040603050505030304" pitchFamily="18" charset="0"/>
                          <a:ea typeface="Calibri"/>
                          <a:cs typeface="Times New Roman"/>
                        </a:rPr>
                        <a:t>Number of State HQs/District HQs which have less that 50 thousand population but are covered under NUHM</a:t>
                      </a:r>
                      <a:endParaRPr lang="en-IN" sz="2400" dirty="0"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effectLst/>
                          <a:latin typeface="Calisto MT" panose="02040603050505030304" pitchFamily="18" charset="0"/>
                          <a:ea typeface="Calibri"/>
                          <a:cs typeface="Times New Roman"/>
                        </a:rPr>
                        <a:t>1 SBS Nagar</a:t>
                      </a:r>
                      <a:endParaRPr lang="en-IN" sz="2400" dirty="0">
                        <a:solidFill>
                          <a:srgbClr val="002060"/>
                        </a:solidFill>
                        <a:effectLst/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7848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sto MT" pitchFamily="18" charset="0"/>
              </a:rPr>
              <a:t>NUHM IN THE STATE 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sto MT" pitchFamily="18" charset="0"/>
              </a:rPr>
              <a:t>–</a:t>
            </a:r>
          </a:p>
          <a:p>
            <a:pPr eaLnBrk="1" hangingPunct="1"/>
            <a:r>
              <a:rPr lang="en-US" sz="2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sto MT" pitchFamily="18" charset="0"/>
              </a:rPr>
              <a:t>DEMOGRAPHIC </a:t>
            </a:r>
            <a:r>
              <a:rPr lang="en-US" sz="2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sto MT" pitchFamily="18" charset="0"/>
              </a:rPr>
              <a:t>PROFILE</a:t>
            </a:r>
            <a:endParaRPr lang="en-IN" sz="2600" b="1" dirty="0">
              <a:solidFill>
                <a:schemeClr val="accent1">
                  <a:lumMod val="20000"/>
                  <a:lumOff val="80000"/>
                </a:schemeClr>
              </a:solidFill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755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6200" y="2286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3200" b="1" dirty="0" smtClean="0">
                <a:solidFill>
                  <a:schemeClr val="bg1"/>
                </a:solidFill>
                <a:latin typeface="Calisto MT" pitchFamily="18" charset="0"/>
              </a:rPr>
              <a:t>Way Forward</a:t>
            </a:r>
            <a:endParaRPr lang="en-GB" altLang="en-US" sz="3200" b="1" dirty="0">
              <a:solidFill>
                <a:schemeClr val="bg1"/>
              </a:solidFill>
              <a:latin typeface="Calisto MT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990600"/>
            <a:ext cx="8763000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sto MT" panose="02040603050505030304" pitchFamily="18" charset="0"/>
              </a:rPr>
              <a:t>Initiating the screening for Non-Communicable Diseases: -  </a:t>
            </a:r>
          </a:p>
          <a:p>
            <a:pPr marL="796925" indent="-398463" algn="just">
              <a:spcAft>
                <a:spcPts val="0"/>
              </a:spcAft>
              <a:buFontTx/>
              <a:buChar char="-"/>
            </a:pPr>
            <a:r>
              <a:rPr lang="en-US" sz="2400" dirty="0" smtClean="0">
                <a:latin typeface="Calisto MT" panose="02040603050505030304" pitchFamily="18" charset="0"/>
              </a:rPr>
              <a:t>Screening </a:t>
            </a:r>
            <a:r>
              <a:rPr lang="en-US" sz="2400" dirty="0">
                <a:latin typeface="Calisto MT" panose="02040603050505030304" pitchFamily="18" charset="0"/>
              </a:rPr>
              <a:t>for Hypertension and </a:t>
            </a:r>
            <a:r>
              <a:rPr lang="en-US" sz="2400" dirty="0" smtClean="0">
                <a:latin typeface="Calisto MT" panose="02040603050505030304" pitchFamily="18" charset="0"/>
              </a:rPr>
              <a:t>Diabetes</a:t>
            </a:r>
          </a:p>
          <a:p>
            <a:pPr marL="796925" indent="-398463" algn="just">
              <a:spcAft>
                <a:spcPts val="0"/>
              </a:spcAft>
              <a:buFontTx/>
              <a:buChar char="-"/>
            </a:pPr>
            <a:r>
              <a:rPr lang="en-US" sz="2400" dirty="0" smtClean="0">
                <a:latin typeface="Calisto MT" panose="02040603050505030304" pitchFamily="18" charset="0"/>
              </a:rPr>
              <a:t>Cataract &amp; other eye diseases </a:t>
            </a:r>
          </a:p>
          <a:p>
            <a:pPr marL="796925" indent="-398463" algn="just">
              <a:spcAft>
                <a:spcPts val="0"/>
              </a:spcAft>
              <a:buFontTx/>
              <a:buChar char="-"/>
            </a:pPr>
            <a:r>
              <a:rPr lang="en-US" sz="2400" dirty="0" smtClean="0">
                <a:latin typeface="Calisto MT" panose="02040603050505030304" pitchFamily="18" charset="0"/>
              </a:rPr>
              <a:t>Oral Health 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sto MT" panose="02040603050505030304" pitchFamily="18" charset="0"/>
              </a:rPr>
              <a:t>Provide more lab testing services – HIV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sto MT" panose="02040603050505030304" pitchFamily="18" charset="0"/>
              </a:rPr>
              <a:t>Sputum collection and DOT Centre under RNTCP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sto MT" panose="02040603050505030304" pitchFamily="18" charset="0"/>
              </a:rPr>
              <a:t>Kiosks in Transport Area, Industrial Area will be strengthened as a hub of health awareness counselling and other services by counsellors, coordinating with TI projects, MPHW(M).</a:t>
            </a:r>
          </a:p>
          <a:p>
            <a:pPr algn="just">
              <a:spcAft>
                <a:spcPts val="600"/>
              </a:spcAft>
            </a:pPr>
            <a:endParaRPr lang="en-US" sz="1600" dirty="0" smtClean="0">
              <a:latin typeface="Calisto MT" panose="0204060305050503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400" dirty="0">
                <a:latin typeface="Calisto MT" panose="02040603050505030304" pitchFamily="18" charset="0"/>
              </a:rPr>
              <a:t>Keeping in view the success of Urban Health Kiosks, Punjab Building </a:t>
            </a:r>
            <a:r>
              <a:rPr lang="en-US" sz="2400" dirty="0" smtClean="0">
                <a:latin typeface="Calisto MT" panose="02040603050505030304" pitchFamily="18" charset="0"/>
              </a:rPr>
              <a:t>&amp; Other </a:t>
            </a:r>
            <a:r>
              <a:rPr lang="en-US" sz="2400" dirty="0">
                <a:latin typeface="Calisto MT" panose="02040603050505030304" pitchFamily="18" charset="0"/>
              </a:rPr>
              <a:t>Construction Workers Welfare Board</a:t>
            </a:r>
            <a:r>
              <a:rPr lang="en-US" sz="2400" dirty="0" smtClean="0">
                <a:latin typeface="Calisto MT" panose="02040603050505030304" pitchFamily="18" charset="0"/>
              </a:rPr>
              <a:t> (Department </a:t>
            </a:r>
            <a:r>
              <a:rPr lang="en-US" sz="2400" dirty="0">
                <a:latin typeface="Calisto MT" panose="02040603050505030304" pitchFamily="18" charset="0"/>
              </a:rPr>
              <a:t>of </a:t>
            </a:r>
            <a:r>
              <a:rPr lang="en-US" sz="2400" dirty="0" err="1" smtClean="0">
                <a:latin typeface="Calisto MT" panose="02040603050505030304" pitchFamily="18" charset="0"/>
              </a:rPr>
              <a:t>Labour</a:t>
            </a:r>
            <a:r>
              <a:rPr lang="en-US" sz="2400" dirty="0" smtClean="0">
                <a:latin typeface="Calisto MT" panose="02040603050505030304" pitchFamily="18" charset="0"/>
              </a:rPr>
              <a:t>, </a:t>
            </a:r>
            <a:r>
              <a:rPr lang="en-US" sz="2400" dirty="0">
                <a:latin typeface="Calisto MT" panose="02040603050505030304" pitchFamily="18" charset="0"/>
              </a:rPr>
              <a:t>Government of </a:t>
            </a:r>
            <a:r>
              <a:rPr lang="en-US" sz="2400" dirty="0" smtClean="0">
                <a:latin typeface="Calisto MT" panose="02040603050505030304" pitchFamily="18" charset="0"/>
              </a:rPr>
              <a:t>Punjab) </a:t>
            </a:r>
            <a:r>
              <a:rPr lang="en-US" sz="2400" dirty="0">
                <a:latin typeface="Calisto MT" panose="02040603050505030304" pitchFamily="18" charset="0"/>
              </a:rPr>
              <a:t>has </a:t>
            </a:r>
            <a:r>
              <a:rPr lang="en-US" sz="2400" dirty="0" smtClean="0">
                <a:latin typeface="Calisto MT" panose="02040603050505030304" pitchFamily="18" charset="0"/>
              </a:rPr>
              <a:t>supported for establishing 50 </a:t>
            </a:r>
            <a:r>
              <a:rPr lang="en-US" sz="2400" dirty="0">
                <a:latin typeface="Calisto MT" panose="02040603050505030304" pitchFamily="18" charset="0"/>
              </a:rPr>
              <a:t>more Health Kiosks in the Urban </a:t>
            </a:r>
            <a:r>
              <a:rPr lang="en-US" sz="2400" dirty="0" smtClean="0">
                <a:latin typeface="Calisto MT" panose="02040603050505030304" pitchFamily="18" charset="0"/>
              </a:rPr>
              <a:t>Areas. Process of land identification for 33 Kiosks have been completed.</a:t>
            </a:r>
            <a:endParaRPr lang="en-US" sz="24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112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2"/>
          <p:cNvSpPr>
            <a:spLocks noGrp="1"/>
          </p:cNvSpPr>
          <p:nvPr>
            <p:ph idx="1"/>
          </p:nvPr>
        </p:nvSpPr>
        <p:spPr bwMode="auto">
          <a:xfrm>
            <a:off x="685800" y="2590800"/>
            <a:ext cx="7467600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en-US" sz="4400" b="1" dirty="0" smtClean="0"/>
              <a:t>THANK YOU</a:t>
            </a:r>
            <a:endParaRPr lang="en-IN" altLang="en-US" sz="4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E207-4ADF-4E5D-8B66-D956382A6EB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76200" y="2286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3200" b="1" dirty="0" smtClean="0">
                <a:solidFill>
                  <a:schemeClr val="bg1"/>
                </a:solidFill>
                <a:latin typeface="Calisto MT" pitchFamily="18" charset="0"/>
              </a:rPr>
              <a:t>URBAN HEALTH KIOSKS - PUNJAB</a:t>
            </a:r>
            <a:endParaRPr lang="en-GB" altLang="en-US" sz="3200" b="1" dirty="0">
              <a:solidFill>
                <a:schemeClr val="bg1"/>
              </a:solidFill>
              <a:latin typeface="Calisto MT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066800"/>
            <a:ext cx="8763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sto MT" panose="02040603050505030304" pitchFamily="18" charset="0"/>
              </a:rPr>
              <a:t>In cities Ludhiana, Amritsar, Jalandhar, Bathinda, nearly 40% population is living in slums/ slum like conditions.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sto MT" panose="02040603050505030304" pitchFamily="18" charset="0"/>
              </a:rPr>
              <a:t>Ludhiana </a:t>
            </a:r>
            <a:r>
              <a:rPr lang="en-US" sz="2400" dirty="0">
                <a:latin typeface="Calisto MT" panose="02040603050505030304" pitchFamily="18" charset="0"/>
              </a:rPr>
              <a:t>being an industrial town there is concentration of poor population in industrial areas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 panose="02040603050505030304" pitchFamily="18" charset="0"/>
              </a:rPr>
              <a:t>Jalandhar </a:t>
            </a:r>
            <a:r>
              <a:rPr lang="en-US" sz="2400" dirty="0" smtClean="0">
                <a:latin typeface="Calisto MT" panose="02040603050505030304" pitchFamily="18" charset="0"/>
              </a:rPr>
              <a:t>is a hub </a:t>
            </a:r>
            <a:r>
              <a:rPr lang="en-US" sz="2400" dirty="0">
                <a:latin typeface="Calisto MT" panose="02040603050505030304" pitchFamily="18" charset="0"/>
              </a:rPr>
              <a:t>of leather/ sports industry </a:t>
            </a:r>
            <a:r>
              <a:rPr lang="en-US" sz="2400" dirty="0" smtClean="0">
                <a:latin typeface="Calisto MT" panose="02040603050505030304" pitchFamily="18" charset="0"/>
              </a:rPr>
              <a:t>and most of the slums are congested</a:t>
            </a:r>
            <a:endParaRPr lang="en-US" sz="2400" dirty="0">
              <a:latin typeface="Calisto MT" panose="0204060305050503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 panose="02040603050505030304" pitchFamily="18" charset="0"/>
              </a:rPr>
              <a:t>There are certain areas in the city </a:t>
            </a:r>
            <a:r>
              <a:rPr lang="en-US" sz="2400" dirty="0" err="1">
                <a:latin typeface="Calisto MT" panose="02040603050505030304" pitchFamily="18" charset="0"/>
              </a:rPr>
              <a:t>Malerkotla</a:t>
            </a:r>
            <a:r>
              <a:rPr lang="en-US" sz="2400" dirty="0">
                <a:latin typeface="Calisto MT" panose="02040603050505030304" pitchFamily="18" charset="0"/>
              </a:rPr>
              <a:t> and Mohali which are dominated by vulnerable and migratory population where services are </a:t>
            </a:r>
            <a:r>
              <a:rPr lang="en-US" sz="2400" dirty="0" smtClean="0">
                <a:latin typeface="Calisto MT" panose="02040603050505030304" pitchFamily="18" charset="0"/>
              </a:rPr>
              <a:t>deficient.</a:t>
            </a:r>
            <a:endParaRPr lang="en-US" sz="2400" dirty="0">
              <a:latin typeface="Calisto MT" panose="0204060305050503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sto MT" panose="02040603050505030304" pitchFamily="18" charset="0"/>
              </a:rPr>
              <a:t>There </a:t>
            </a:r>
            <a:r>
              <a:rPr lang="en-US" sz="2400" dirty="0">
                <a:latin typeface="Calisto MT" panose="02040603050505030304" pitchFamily="18" charset="0"/>
              </a:rPr>
              <a:t>are congested localities and people are more prone to poor health, occupational hazards and accessibility to basic health care </a:t>
            </a:r>
            <a:r>
              <a:rPr lang="en-US" sz="2400" dirty="0" smtClean="0">
                <a:latin typeface="Calisto MT" panose="02040603050505030304" pitchFamily="18" charset="0"/>
              </a:rPr>
              <a:t>services and it is not possible to </a:t>
            </a:r>
            <a:r>
              <a:rPr lang="en-US" sz="2400" dirty="0">
                <a:latin typeface="Calisto MT" panose="02040603050505030304" pitchFamily="18" charset="0"/>
              </a:rPr>
              <a:t>establish a </a:t>
            </a:r>
            <a:r>
              <a:rPr lang="en-US" sz="2400" dirty="0" smtClean="0">
                <a:latin typeface="Calisto MT" panose="02040603050505030304" pitchFamily="18" charset="0"/>
              </a:rPr>
              <a:t>UPHC.</a:t>
            </a:r>
            <a:endParaRPr lang="en-US" sz="24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96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E207-4ADF-4E5D-8B66-D956382A6EB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76200" y="2286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3200" b="1" dirty="0" smtClean="0">
                <a:solidFill>
                  <a:schemeClr val="bg1"/>
                </a:solidFill>
                <a:latin typeface="Calisto MT" pitchFamily="18" charset="0"/>
              </a:rPr>
              <a:t>URBAN HEALTH KIOSKS - PUNJAB</a:t>
            </a:r>
            <a:endParaRPr lang="en-GB" altLang="en-US" sz="3200" b="1" dirty="0">
              <a:solidFill>
                <a:schemeClr val="bg1"/>
              </a:solidFill>
              <a:latin typeface="Calisto M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990600"/>
            <a:ext cx="8991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Calisto MT" panose="02040603050505030304" pitchFamily="18" charset="0"/>
              </a:rPr>
              <a:t>Challenges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sto MT" panose="02040603050505030304" pitchFamily="18" charset="0"/>
              </a:rPr>
              <a:t>How to provide the services in Urban Slums not-listed/ unauthorized/ temporary/construction sites.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sto MT" panose="02040603050505030304" pitchFamily="18" charset="0"/>
              </a:rPr>
              <a:t>No land is available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sto MT" panose="02040603050505030304" pitchFamily="18" charset="0"/>
              </a:rPr>
              <a:t>Staff will not be able to reach within the colony.</a:t>
            </a:r>
            <a:endParaRPr lang="en-US" sz="2400" dirty="0">
              <a:latin typeface="Calisto MT" panose="02040603050505030304" pitchFamily="18" charset="0"/>
            </a:endParaRPr>
          </a:p>
          <a:p>
            <a:pPr algn="just"/>
            <a:r>
              <a:rPr lang="en-US" sz="2400" b="1" dirty="0" smtClean="0">
                <a:latin typeface="Calisto MT" panose="02040603050505030304" pitchFamily="18" charset="0"/>
              </a:rPr>
              <a:t>Urban Health Kiosks</a:t>
            </a:r>
          </a:p>
          <a:p>
            <a:pPr algn="just">
              <a:lnSpc>
                <a:spcPct val="125000"/>
              </a:lnSpc>
            </a:pPr>
            <a:r>
              <a:rPr lang="en-US" sz="2400" dirty="0">
                <a:latin typeface="Calisto MT" panose="02040603050505030304" pitchFamily="18" charset="0"/>
              </a:rPr>
              <a:t>23 Urban Health Kiosk in the heart of slums and the areas dominated by vulnerable population i.e. Rag Pickers, Street Children, Domestic Helps and other groups. </a:t>
            </a:r>
          </a:p>
          <a:p>
            <a:pPr marL="738188" algn="just">
              <a:lnSpc>
                <a:spcPct val="125000"/>
              </a:lnSpc>
            </a:pPr>
            <a:r>
              <a:rPr lang="en-US" sz="2400" dirty="0">
                <a:latin typeface="Calisto MT" panose="02040603050505030304" pitchFamily="18" charset="0"/>
              </a:rPr>
              <a:t>Amritsar (2), Bathinda (4), Jalandhar (6), Khanna (1),   Ludhiana (6), Patiala (1), </a:t>
            </a:r>
            <a:r>
              <a:rPr lang="en-US" sz="2400" dirty="0" err="1">
                <a:latin typeface="Calisto MT" panose="02040603050505030304" pitchFamily="18" charset="0"/>
              </a:rPr>
              <a:t>Malerkotla</a:t>
            </a:r>
            <a:r>
              <a:rPr lang="en-US" sz="2400" dirty="0">
                <a:latin typeface="Calisto MT" panose="02040603050505030304" pitchFamily="18" charset="0"/>
              </a:rPr>
              <a:t> (1) and SAS Nagar (2)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sto MT" panose="02040603050505030304" pitchFamily="18" charset="0"/>
              </a:rPr>
              <a:t>All essential primary health care services are provided in these Kiosks.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sto MT" panose="02040603050505030304" pitchFamily="18" charset="0"/>
              </a:rPr>
              <a:t>Monthly/ fortnightly outreach camps are being organized. </a:t>
            </a:r>
            <a:endParaRPr lang="en-IN" sz="24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02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E207-4ADF-4E5D-8B66-D956382A6EB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76200" y="2286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3200" b="1" dirty="0" smtClean="0">
                <a:solidFill>
                  <a:schemeClr val="bg1"/>
                </a:solidFill>
                <a:latin typeface="Calisto MT" pitchFamily="18" charset="0"/>
              </a:rPr>
              <a:t>URBAN HEALTH KIOSKS - PUNJAB</a:t>
            </a:r>
            <a:endParaRPr lang="en-GB" altLang="en-US" sz="3200" b="1" dirty="0">
              <a:solidFill>
                <a:schemeClr val="bg1"/>
              </a:solidFill>
              <a:latin typeface="Calisto MT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9906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Calisto MT" panose="02040603050505030304" pitchFamily="18" charset="0"/>
              </a:rPr>
              <a:t>Material Used –</a:t>
            </a:r>
            <a:r>
              <a:rPr lang="en-US" sz="2400" b="1" dirty="0" err="1" smtClean="0">
                <a:solidFill>
                  <a:srgbClr val="002060"/>
                </a:solidFill>
                <a:latin typeface="Calisto MT" panose="02040603050505030304" pitchFamily="18" charset="0"/>
              </a:rPr>
              <a:t>Aerocan</a:t>
            </a:r>
            <a:r>
              <a:rPr lang="en-US" sz="2400" b="1" dirty="0" smtClean="0">
                <a:solidFill>
                  <a:srgbClr val="002060"/>
                </a:solidFill>
                <a:latin typeface="Calisto MT" panose="02040603050505030304" pitchFamily="18" charset="0"/>
              </a:rPr>
              <a:t> Puff Panel-50mm</a:t>
            </a:r>
            <a:endParaRPr lang="en-US" sz="2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452265"/>
            <a:ext cx="5791200" cy="4655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997523"/>
            <a:ext cx="29717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Calisto MT" panose="02040603050505030304" pitchFamily="18" charset="0"/>
              </a:rPr>
              <a:t>Kiosk </a:t>
            </a:r>
            <a:r>
              <a:rPr lang="en-US" sz="2400" dirty="0">
                <a:latin typeface="Calisto MT" panose="02040603050505030304" pitchFamily="18" charset="0"/>
              </a:rPr>
              <a:t>– a fabricated structure which can be setup and removed easily. </a:t>
            </a:r>
            <a:endParaRPr lang="en-US" sz="2400" dirty="0" smtClean="0">
              <a:latin typeface="Calisto MT" panose="02040603050505030304" pitchFamily="18" charset="0"/>
            </a:endParaRPr>
          </a:p>
          <a:p>
            <a:pPr algn="just"/>
            <a:endParaRPr lang="en-US" sz="2400" dirty="0">
              <a:latin typeface="Calisto MT" panose="02040603050505030304" pitchFamily="18" charset="0"/>
            </a:endParaRPr>
          </a:p>
          <a:p>
            <a:pPr algn="just"/>
            <a:r>
              <a:rPr lang="en-US" sz="2400" dirty="0" smtClean="0">
                <a:latin typeface="Calisto MT" panose="02040603050505030304" pitchFamily="18" charset="0"/>
              </a:rPr>
              <a:t>Dimension </a:t>
            </a:r>
            <a:r>
              <a:rPr lang="en-US" sz="2400" dirty="0">
                <a:latin typeface="Calisto MT" panose="02040603050505030304" pitchFamily="18" charset="0"/>
              </a:rPr>
              <a:t>of 15' x 12' x 10' with a partition for ANM &amp; privacy, examination room, immunization cabins, toilet &amp; running water supply, electricity connection &amp; power backup (inverter).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199" y="5791200"/>
            <a:ext cx="5867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sto MT" panose="02040603050505030304" pitchFamily="18" charset="0"/>
              </a:rPr>
              <a:t>Capital cost – Rs. 6 lakh</a:t>
            </a:r>
          </a:p>
          <a:p>
            <a:r>
              <a:rPr lang="en-US" sz="2000" dirty="0" smtClean="0">
                <a:latin typeface="Calisto MT" panose="02040603050505030304" pitchFamily="18" charset="0"/>
              </a:rPr>
              <a:t>Operational cost - Rs</a:t>
            </a:r>
            <a:r>
              <a:rPr lang="en-US" sz="2000" dirty="0">
                <a:latin typeface="Calisto MT" panose="02040603050505030304" pitchFamily="18" charset="0"/>
              </a:rPr>
              <a:t>. 20000/-  per month per </a:t>
            </a:r>
            <a:r>
              <a:rPr lang="en-US" sz="2000" dirty="0" smtClean="0">
                <a:latin typeface="Calisto MT" panose="02040603050505030304" pitchFamily="18" charset="0"/>
              </a:rPr>
              <a:t>Kiosk including salary of ANM</a:t>
            </a:r>
            <a:endParaRPr lang="en-US" sz="20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76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alisto MT" panose="02040603050505030304" pitchFamily="18" charset="0"/>
              </a:rPr>
              <a:t>Inauguration of Urban Health Kiosk</a:t>
            </a:r>
            <a:endParaRPr lang="en-US" sz="2400" b="1" dirty="0">
              <a:solidFill>
                <a:srgbClr val="C00000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342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152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sto MT" panose="02040603050505030304" pitchFamily="18" charset="0"/>
              </a:rPr>
              <a:t>Urban Health Kiosk</a:t>
            </a:r>
            <a:endParaRPr lang="en-US" b="1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159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90"/>
            <a:ext cx="9144000" cy="684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50292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sto MT" panose="02040603050505030304" pitchFamily="18" charset="0"/>
              </a:rPr>
              <a:t>Urban Health Kiosk</a:t>
            </a:r>
            <a:endParaRPr lang="en-US" b="1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837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utam Theme">
  <a:themeElements>
    <a:clrScheme name="1_EPOS PPT Plai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EPOS PPT Pla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POS PPT Plai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OS PPT Plai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OS PPT Plai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POS PPT Plai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6539</TotalTime>
  <Words>1333</Words>
  <Application>Microsoft Office PowerPoint</Application>
  <PresentationFormat>On-screen Show (4:3)</PresentationFormat>
  <Paragraphs>259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Calisto MT</vt:lpstr>
      <vt:lpstr>Times New Roman</vt:lpstr>
      <vt:lpstr>Gautam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Pawan</dc:creator>
  <cp:lastModifiedBy>PIP</cp:lastModifiedBy>
  <cp:revision>572</cp:revision>
  <cp:lastPrinted>2016-08-27T07:25:18Z</cp:lastPrinted>
  <dcterms:created xsi:type="dcterms:W3CDTF">2013-04-25T06:34:10Z</dcterms:created>
  <dcterms:modified xsi:type="dcterms:W3CDTF">2016-08-27T07:32:33Z</dcterms:modified>
  <cp:contentStatus/>
</cp:coreProperties>
</file>